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9" r:id="rId2"/>
    <p:sldId id="374" r:id="rId3"/>
    <p:sldId id="376" r:id="rId4"/>
    <p:sldId id="380" r:id="rId5"/>
    <p:sldId id="381" r:id="rId6"/>
    <p:sldId id="393" r:id="rId7"/>
    <p:sldId id="383" r:id="rId8"/>
    <p:sldId id="418" r:id="rId9"/>
    <p:sldId id="385" r:id="rId10"/>
    <p:sldId id="387" r:id="rId11"/>
    <p:sldId id="407" r:id="rId12"/>
    <p:sldId id="408" r:id="rId13"/>
    <p:sldId id="390" r:id="rId14"/>
    <p:sldId id="403" r:id="rId15"/>
    <p:sldId id="414" r:id="rId16"/>
    <p:sldId id="413" r:id="rId17"/>
    <p:sldId id="409" r:id="rId18"/>
    <p:sldId id="410" r:id="rId19"/>
    <p:sldId id="412" r:id="rId20"/>
    <p:sldId id="416" r:id="rId21"/>
    <p:sldId id="417" r:id="rId22"/>
    <p:sldId id="419" r:id="rId23"/>
    <p:sldId id="377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2" userDrawn="1">
          <p15:clr>
            <a:srgbClr val="A4A3A4"/>
          </p15:clr>
        </p15:guide>
        <p15:guide id="2" pos="5375" userDrawn="1">
          <p15:clr>
            <a:srgbClr val="A4A3A4"/>
          </p15:clr>
        </p15:guide>
        <p15:guide id="3" orient="horz" pos="1189" userDrawn="1">
          <p15:clr>
            <a:srgbClr val="A4A3A4"/>
          </p15:clr>
        </p15:guide>
        <p15:guide id="4" pos="11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179"/>
    <a:srgbClr val="7E285B"/>
    <a:srgbClr val="E8E8EC"/>
    <a:srgbClr val="CDCFD7"/>
    <a:srgbClr val="000000"/>
    <a:srgbClr val="808183"/>
    <a:srgbClr val="A9B3C9"/>
    <a:srgbClr val="B38F59"/>
    <a:srgbClr val="606161"/>
    <a:srgbClr val="6061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854" autoAdjust="0"/>
  </p:normalViewPr>
  <p:slideViewPr>
    <p:cSldViewPr snapToGrid="0" snapToObjects="1">
      <p:cViewPr varScale="1">
        <p:scale>
          <a:sx n="113" d="100"/>
          <a:sy n="113" d="100"/>
        </p:scale>
        <p:origin x="586" y="86"/>
      </p:cViewPr>
      <p:guideLst>
        <p:guide orient="horz" pos="622"/>
        <p:guide pos="5375"/>
        <p:guide orient="horz" pos="1189"/>
        <p:guide pos="111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seg</c:v>
                </c:pt>
              </c:strCache>
            </c:strRef>
          </c:tx>
          <c:spPr>
            <a:solidFill>
              <a:srgbClr val="13AFAB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tx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415A-420E-8716-2B6DD14E082D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415A-420E-8716-2B6DD14E082D}"/>
              </c:ext>
            </c:extLst>
          </c:dPt>
          <c:cat>
            <c:strRef>
              <c:f>Sheet1!$A$2:$A$3</c:f>
              <c:strCache>
                <c:ptCount val="1"/>
                <c:pt idx="0">
                  <c:v>prikrajšani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0.18489374</c:v>
                </c:pt>
                <c:pt idx="1">
                  <c:v>0.81510625999999997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5A-420E-8716-2B6DD14E0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seg</c:v>
                </c:pt>
              </c:strCache>
            </c:strRef>
          </c:tx>
          <c:spPr>
            <a:solidFill>
              <a:srgbClr val="13AFAB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tx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7A68-4BD6-AF7E-3C60077289BA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7A68-4BD6-AF7E-3C60077289BA}"/>
              </c:ext>
            </c:extLst>
          </c:dPt>
          <c:cat>
            <c:strRef>
              <c:f>Sheet1!$A$2:$A$3</c:f>
              <c:strCache>
                <c:ptCount val="1"/>
                <c:pt idx="0">
                  <c:v>pozorni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0.19625651499999999</c:v>
                </c:pt>
                <c:pt idx="1">
                  <c:v>0.80374348500000004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68-4BD6-AF7E-3C60077289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seg</c:v>
                </c:pt>
              </c:strCache>
            </c:strRef>
          </c:tx>
          <c:spPr>
            <a:solidFill>
              <a:srgbClr val="13AFAB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tx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341D-433A-8CBC-4FD0B7538984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341D-433A-8CBC-4FD0B7538984}"/>
              </c:ext>
            </c:extLst>
          </c:dPt>
          <c:cat>
            <c:strRef>
              <c:f>Sheet1!$A$2:$A$3</c:f>
              <c:strCache>
                <c:ptCount val="1"/>
                <c:pt idx="0">
                  <c:v>previdni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0.21789101299999999</c:v>
                </c:pt>
                <c:pt idx="1">
                  <c:v>0.78210898699999998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1D-433A-8CBC-4FD0B75389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seg</c:v>
                </c:pt>
              </c:strCache>
            </c:strRef>
          </c:tx>
          <c:spPr>
            <a:solidFill>
              <a:srgbClr val="13AFAB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tx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2BCD-48A6-9460-FADD45BA2EAB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2BCD-48A6-9460-FADD45BA2EAB}"/>
              </c:ext>
            </c:extLst>
          </c:dPt>
          <c:cat>
            <c:strRef>
              <c:f>Sheet1!$A$2:$A$3</c:f>
              <c:strCache>
                <c:ptCount val="1"/>
                <c:pt idx="0">
                  <c:v>ravnodušni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6.6935526999999995E-2</c:v>
                </c:pt>
                <c:pt idx="1">
                  <c:v>0.93306447299999995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CD-48A6-9460-FADD45BA2E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seg</c:v>
                </c:pt>
              </c:strCache>
            </c:strRef>
          </c:tx>
          <c:spPr>
            <a:solidFill>
              <a:srgbClr val="13AFAB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tx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50E0-495F-BF42-357724F38BEF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50E0-495F-BF42-357724F38BEF}"/>
              </c:ext>
            </c:extLst>
          </c:dPt>
          <c:cat>
            <c:strRef>
              <c:f>Sheet1!$A$2:$A$3</c:f>
              <c:strCache>
                <c:ptCount val="1"/>
                <c:pt idx="0">
                  <c:v>preskrbljeni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0.33402320499999999</c:v>
                </c:pt>
                <c:pt idx="1">
                  <c:v>0.66597679499999995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E0-495F-BF42-357724F38B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FB8819-E3C5-4749-A3E1-6CEFB22543CC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602C88-EDB9-4611-B513-78F613A38421}">
      <dgm:prSet phldrT="[Text]"/>
      <dgm:spPr/>
      <dgm:t>
        <a:bodyPr/>
        <a:lstStyle/>
        <a:p>
          <a:r>
            <a:rPr lang="sl-SI" dirty="0"/>
            <a:t>Gospodarska kriza 2009-2014:</a:t>
          </a:r>
          <a:endParaRPr lang="en-US" dirty="0"/>
        </a:p>
      </dgm:t>
    </dgm:pt>
    <dgm:pt modelId="{BF3213E7-A5EE-466E-B5FB-2E380CB4A8CB}" type="parTrans" cxnId="{9E778589-6BBD-442C-932B-4C1AB6813A88}">
      <dgm:prSet/>
      <dgm:spPr/>
      <dgm:t>
        <a:bodyPr/>
        <a:lstStyle/>
        <a:p>
          <a:endParaRPr lang="en-US"/>
        </a:p>
      </dgm:t>
    </dgm:pt>
    <dgm:pt modelId="{0E700D4D-9BF7-427D-B9D5-8F25DE8291D3}" type="sibTrans" cxnId="{9E778589-6BBD-442C-932B-4C1AB6813A88}">
      <dgm:prSet/>
      <dgm:spPr/>
      <dgm:t>
        <a:bodyPr/>
        <a:lstStyle/>
        <a:p>
          <a:endParaRPr lang="en-US"/>
        </a:p>
      </dgm:t>
    </dgm:pt>
    <dgm:pt modelId="{868237A0-A68A-4EA1-8F90-458DBE177B14}">
      <dgm:prSet phldrT="[Text]"/>
      <dgm:spPr/>
      <dgm:t>
        <a:bodyPr/>
        <a:lstStyle/>
        <a:p>
          <a:r>
            <a:rPr lang="sl-SI"/>
            <a:t>Rast diskontnih trgovcev.</a:t>
          </a:r>
          <a:endParaRPr lang="en-US" dirty="0"/>
        </a:p>
      </dgm:t>
    </dgm:pt>
    <dgm:pt modelId="{8D7F77EE-F004-44A3-9C9F-80F0CDAC036B}" type="parTrans" cxnId="{FD47404E-5A51-4AA9-B01C-EEEE5EB7E617}">
      <dgm:prSet/>
      <dgm:spPr/>
      <dgm:t>
        <a:bodyPr/>
        <a:lstStyle/>
        <a:p>
          <a:endParaRPr lang="en-US"/>
        </a:p>
      </dgm:t>
    </dgm:pt>
    <dgm:pt modelId="{BE91D9F2-CE63-4410-9967-54BD321E4834}" type="sibTrans" cxnId="{FD47404E-5A51-4AA9-B01C-EEEE5EB7E617}">
      <dgm:prSet/>
      <dgm:spPr/>
      <dgm:t>
        <a:bodyPr/>
        <a:lstStyle/>
        <a:p>
          <a:endParaRPr lang="en-US"/>
        </a:p>
      </dgm:t>
    </dgm:pt>
    <dgm:pt modelId="{FEC419AD-747C-4FDB-9DBF-771B49772046}">
      <dgm:prSet phldrT="[Text]"/>
      <dgm:spPr/>
      <dgm:t>
        <a:bodyPr/>
        <a:lstStyle/>
        <a:p>
          <a:r>
            <a:rPr lang="sl-SI" dirty="0"/>
            <a:t>Globalni trendi po krizi, 2. dekada:</a:t>
          </a:r>
          <a:endParaRPr lang="en-US" dirty="0"/>
        </a:p>
      </dgm:t>
    </dgm:pt>
    <dgm:pt modelId="{1A158DBF-EA37-4931-A2D4-69F6C85A5158}" type="parTrans" cxnId="{B084DACC-8007-44D0-8A0D-950ADBF5FBF3}">
      <dgm:prSet/>
      <dgm:spPr/>
      <dgm:t>
        <a:bodyPr/>
        <a:lstStyle/>
        <a:p>
          <a:endParaRPr lang="en-US"/>
        </a:p>
      </dgm:t>
    </dgm:pt>
    <dgm:pt modelId="{41DF7B90-AB3C-44DC-B0E4-B809FC72186B}" type="sibTrans" cxnId="{B084DACC-8007-44D0-8A0D-950ADBF5FBF3}">
      <dgm:prSet/>
      <dgm:spPr/>
      <dgm:t>
        <a:bodyPr/>
        <a:lstStyle/>
        <a:p>
          <a:endParaRPr lang="en-US"/>
        </a:p>
      </dgm:t>
    </dgm:pt>
    <dgm:pt modelId="{B3CFA076-0E27-4CEB-BFD5-01E557BAC159}">
      <dgm:prSet phldrT="[Text]"/>
      <dgm:spPr/>
      <dgm:t>
        <a:bodyPr/>
        <a:lstStyle/>
        <a:p>
          <a:r>
            <a:rPr lang="sl-SI" dirty="0"/>
            <a:t>Lokalno poreklo.</a:t>
          </a:r>
          <a:endParaRPr lang="en-US" dirty="0"/>
        </a:p>
      </dgm:t>
    </dgm:pt>
    <dgm:pt modelId="{4839AED1-4503-4FC3-8103-5AD9BC328D28}" type="parTrans" cxnId="{DFA9C5A8-6636-42CC-B795-C5B627D5DEAE}">
      <dgm:prSet/>
      <dgm:spPr/>
      <dgm:t>
        <a:bodyPr/>
        <a:lstStyle/>
        <a:p>
          <a:endParaRPr lang="en-US"/>
        </a:p>
      </dgm:t>
    </dgm:pt>
    <dgm:pt modelId="{85A66257-BA14-4777-B684-DEA77CB00A48}" type="sibTrans" cxnId="{DFA9C5A8-6636-42CC-B795-C5B627D5DEAE}">
      <dgm:prSet/>
      <dgm:spPr/>
      <dgm:t>
        <a:bodyPr/>
        <a:lstStyle/>
        <a:p>
          <a:endParaRPr lang="en-US"/>
        </a:p>
      </dgm:t>
    </dgm:pt>
    <dgm:pt modelId="{0DFDC262-D704-43DD-A920-CB341701599C}">
      <dgm:prSet phldrT="[Text]"/>
      <dgm:spPr/>
      <dgm:t>
        <a:bodyPr/>
        <a:lstStyle/>
        <a:p>
          <a:r>
            <a:rPr lang="sl-SI" dirty="0"/>
            <a:t>Posledice pandemije 2020:</a:t>
          </a:r>
          <a:endParaRPr lang="en-US" dirty="0"/>
        </a:p>
      </dgm:t>
    </dgm:pt>
    <dgm:pt modelId="{58A2AB1B-A807-43E0-ABEB-311F5F9F140B}" type="parTrans" cxnId="{4154E9A7-BA66-4247-BBFF-5F1E8F057C5F}">
      <dgm:prSet/>
      <dgm:spPr/>
      <dgm:t>
        <a:bodyPr/>
        <a:lstStyle/>
        <a:p>
          <a:endParaRPr lang="en-US"/>
        </a:p>
      </dgm:t>
    </dgm:pt>
    <dgm:pt modelId="{2A7F5607-0715-4883-A0FE-61A5C61DD4DD}" type="sibTrans" cxnId="{4154E9A7-BA66-4247-BBFF-5F1E8F057C5F}">
      <dgm:prSet/>
      <dgm:spPr/>
      <dgm:t>
        <a:bodyPr/>
        <a:lstStyle/>
        <a:p>
          <a:endParaRPr lang="en-US"/>
        </a:p>
      </dgm:t>
    </dgm:pt>
    <dgm:pt modelId="{16A6EC64-EE76-46EE-8B69-E565AF699C49}">
      <dgm:prSet phldrT="[Text]"/>
      <dgm:spPr/>
      <dgm:t>
        <a:bodyPr/>
        <a:lstStyle/>
        <a:p>
          <a:r>
            <a:rPr lang="sl-SI" dirty="0"/>
            <a:t>Spletno nakupovanje.</a:t>
          </a:r>
          <a:endParaRPr lang="en-US" dirty="0"/>
        </a:p>
      </dgm:t>
    </dgm:pt>
    <dgm:pt modelId="{3E786921-DB58-4148-8388-1218B4254A10}" type="parTrans" cxnId="{97A08682-3827-4AC5-85FB-9C444347FC07}">
      <dgm:prSet/>
      <dgm:spPr/>
      <dgm:t>
        <a:bodyPr/>
        <a:lstStyle/>
        <a:p>
          <a:endParaRPr lang="en-US"/>
        </a:p>
      </dgm:t>
    </dgm:pt>
    <dgm:pt modelId="{623DB906-93AB-4B1D-BB7B-865B05AE18E4}" type="sibTrans" cxnId="{97A08682-3827-4AC5-85FB-9C444347FC07}">
      <dgm:prSet/>
      <dgm:spPr/>
      <dgm:t>
        <a:bodyPr/>
        <a:lstStyle/>
        <a:p>
          <a:endParaRPr lang="en-US"/>
        </a:p>
      </dgm:t>
    </dgm:pt>
    <dgm:pt modelId="{A20D4810-946D-4E09-9E39-138EB6AF66EC}">
      <dgm:prSet/>
      <dgm:spPr/>
      <dgm:t>
        <a:bodyPr/>
        <a:lstStyle/>
        <a:p>
          <a:r>
            <a:rPr lang="sl-SI" dirty="0"/>
            <a:t>Preudarnost v nakupovanju.</a:t>
          </a:r>
          <a:endParaRPr lang="en-US" dirty="0"/>
        </a:p>
      </dgm:t>
    </dgm:pt>
    <dgm:pt modelId="{2CCE05ED-8A8C-4201-8DBA-11B7789D20E9}" type="parTrans" cxnId="{21780E1A-0013-4238-AE30-8AB4B821540C}">
      <dgm:prSet/>
      <dgm:spPr/>
      <dgm:t>
        <a:bodyPr/>
        <a:lstStyle/>
        <a:p>
          <a:endParaRPr lang="en-US"/>
        </a:p>
      </dgm:t>
    </dgm:pt>
    <dgm:pt modelId="{CC619012-A012-43A7-B69B-01F77493469E}" type="sibTrans" cxnId="{21780E1A-0013-4238-AE30-8AB4B821540C}">
      <dgm:prSet/>
      <dgm:spPr/>
      <dgm:t>
        <a:bodyPr/>
        <a:lstStyle/>
        <a:p>
          <a:endParaRPr lang="en-US"/>
        </a:p>
      </dgm:t>
    </dgm:pt>
    <dgm:pt modelId="{1204DF59-FA4F-4FD9-B072-87B2BBDE055C}">
      <dgm:prSet/>
      <dgm:spPr/>
      <dgm:t>
        <a:bodyPr/>
        <a:lstStyle/>
        <a:p>
          <a:r>
            <a:rPr lang="sl-SI"/>
            <a:t>Etika in ekologija.</a:t>
          </a:r>
          <a:endParaRPr lang="sl-SI" dirty="0"/>
        </a:p>
      </dgm:t>
    </dgm:pt>
    <dgm:pt modelId="{818A4A61-2707-47A2-AD04-4DFE4AAFCE14}" type="parTrans" cxnId="{F5A303D0-975A-4862-8037-1D32ED1EA59C}">
      <dgm:prSet/>
      <dgm:spPr/>
      <dgm:t>
        <a:bodyPr/>
        <a:lstStyle/>
        <a:p>
          <a:endParaRPr lang="en-US"/>
        </a:p>
      </dgm:t>
    </dgm:pt>
    <dgm:pt modelId="{9DC65D11-E517-451F-970C-06B254B2F816}" type="sibTrans" cxnId="{F5A303D0-975A-4862-8037-1D32ED1EA59C}">
      <dgm:prSet/>
      <dgm:spPr/>
      <dgm:t>
        <a:bodyPr/>
        <a:lstStyle/>
        <a:p>
          <a:endParaRPr lang="en-US"/>
        </a:p>
      </dgm:t>
    </dgm:pt>
    <dgm:pt modelId="{D29708B4-006C-4CD1-A89C-7C50C1AE9037}">
      <dgm:prSet/>
      <dgm:spPr/>
      <dgm:t>
        <a:bodyPr/>
        <a:lstStyle/>
        <a:p>
          <a:r>
            <a:rPr lang="sl-SI" dirty="0"/>
            <a:t>Kakovost pred ceno.</a:t>
          </a:r>
          <a:endParaRPr lang="en-US" dirty="0"/>
        </a:p>
      </dgm:t>
    </dgm:pt>
    <dgm:pt modelId="{38134FFA-E0F1-4FE4-8319-3F255731D6E1}" type="parTrans" cxnId="{F7288CD4-39C0-4A7B-847F-D5B4BE51F75D}">
      <dgm:prSet/>
      <dgm:spPr/>
      <dgm:t>
        <a:bodyPr/>
        <a:lstStyle/>
        <a:p>
          <a:endParaRPr lang="en-US"/>
        </a:p>
      </dgm:t>
    </dgm:pt>
    <dgm:pt modelId="{B13EE380-2D36-4142-B644-4956A115AEEE}" type="sibTrans" cxnId="{F7288CD4-39C0-4A7B-847F-D5B4BE51F75D}">
      <dgm:prSet/>
      <dgm:spPr/>
      <dgm:t>
        <a:bodyPr/>
        <a:lstStyle/>
        <a:p>
          <a:endParaRPr lang="en-US"/>
        </a:p>
      </dgm:t>
    </dgm:pt>
    <dgm:pt modelId="{3BC81DC8-A0E0-4650-B29F-52E19CF4FCD3}">
      <dgm:prSet/>
      <dgm:spPr/>
      <dgm:t>
        <a:bodyPr/>
        <a:lstStyle/>
        <a:p>
          <a:r>
            <a:rPr lang="sl-SI"/>
            <a:t>Manj pogosti, večji nakupi.</a:t>
          </a:r>
          <a:endParaRPr lang="sl-SI" dirty="0"/>
        </a:p>
      </dgm:t>
    </dgm:pt>
    <dgm:pt modelId="{2C9B67A4-F90B-415F-B62D-B501EFF23B26}" type="parTrans" cxnId="{2757E195-B26C-4D0D-BC50-541490999EDF}">
      <dgm:prSet/>
      <dgm:spPr/>
      <dgm:t>
        <a:bodyPr/>
        <a:lstStyle/>
        <a:p>
          <a:endParaRPr lang="en-US"/>
        </a:p>
      </dgm:t>
    </dgm:pt>
    <dgm:pt modelId="{0AF76024-8A49-48B8-9209-A563457BC500}" type="sibTrans" cxnId="{2757E195-B26C-4D0D-BC50-541490999EDF}">
      <dgm:prSet/>
      <dgm:spPr/>
      <dgm:t>
        <a:bodyPr/>
        <a:lstStyle/>
        <a:p>
          <a:endParaRPr lang="en-US"/>
        </a:p>
      </dgm:t>
    </dgm:pt>
    <dgm:pt modelId="{700C6383-4A47-4A3E-BE23-2DF7F0F1B25F}">
      <dgm:prSet/>
      <dgm:spPr/>
      <dgm:t>
        <a:bodyPr/>
        <a:lstStyle/>
        <a:p>
          <a:r>
            <a:rPr lang="sl-SI" dirty="0"/>
            <a:t>Previdnost.</a:t>
          </a:r>
          <a:endParaRPr lang="en-US" dirty="0"/>
        </a:p>
      </dgm:t>
    </dgm:pt>
    <dgm:pt modelId="{F784BC96-6463-4E89-AA52-C954305AE1F9}" type="parTrans" cxnId="{F2E1601A-89BB-4A3F-B38C-C1CBFB3278D2}">
      <dgm:prSet/>
      <dgm:spPr/>
      <dgm:t>
        <a:bodyPr/>
        <a:lstStyle/>
        <a:p>
          <a:endParaRPr lang="en-US"/>
        </a:p>
      </dgm:t>
    </dgm:pt>
    <dgm:pt modelId="{217AB985-9BE8-4346-A97A-BABE7D57D779}" type="sibTrans" cxnId="{F2E1601A-89BB-4A3F-B38C-C1CBFB3278D2}">
      <dgm:prSet/>
      <dgm:spPr/>
      <dgm:t>
        <a:bodyPr/>
        <a:lstStyle/>
        <a:p>
          <a:endParaRPr lang="en-US"/>
        </a:p>
      </dgm:t>
    </dgm:pt>
    <dgm:pt modelId="{94E71228-E137-4C14-BA6B-A306C6DBFED2}" type="pres">
      <dgm:prSet presAssocID="{EFFB8819-E3C5-4749-A3E1-6CEFB22543CC}" presName="Name0" presStyleCnt="0">
        <dgm:presLayoutVars>
          <dgm:dir/>
          <dgm:resizeHandles val="exact"/>
        </dgm:presLayoutVars>
      </dgm:prSet>
      <dgm:spPr/>
    </dgm:pt>
    <dgm:pt modelId="{24792C34-7990-496B-A504-A2B5CD0349E9}" type="pres">
      <dgm:prSet presAssocID="{FC602C88-EDB9-4611-B513-78F613A38421}" presName="composite" presStyleCnt="0"/>
      <dgm:spPr/>
    </dgm:pt>
    <dgm:pt modelId="{E60A3B7D-8A3C-4EC0-9E32-56DFDF64063C}" type="pres">
      <dgm:prSet presAssocID="{FC602C88-EDB9-4611-B513-78F613A38421}" presName="imagSh" presStyleLbl="bgImgPlac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67B052E7-5AEA-4574-8CA2-D17F1CF3B96D}" type="pres">
      <dgm:prSet presAssocID="{FC602C88-EDB9-4611-B513-78F613A38421}" presName="txNode" presStyleLbl="node1" presStyleIdx="0" presStyleCnt="3" custScaleY="100092">
        <dgm:presLayoutVars>
          <dgm:bulletEnabled val="1"/>
        </dgm:presLayoutVars>
      </dgm:prSet>
      <dgm:spPr/>
    </dgm:pt>
    <dgm:pt modelId="{D791AEF0-2AF5-4054-AAC3-E461EEA2EE61}" type="pres">
      <dgm:prSet presAssocID="{0E700D4D-9BF7-427D-B9D5-8F25DE8291D3}" presName="sibTrans" presStyleLbl="sibTrans2D1" presStyleIdx="0" presStyleCnt="2"/>
      <dgm:spPr/>
    </dgm:pt>
    <dgm:pt modelId="{CB574B6A-776A-4F17-A34F-8E5FC4D0BCAA}" type="pres">
      <dgm:prSet presAssocID="{0E700D4D-9BF7-427D-B9D5-8F25DE8291D3}" presName="connTx" presStyleLbl="sibTrans2D1" presStyleIdx="0" presStyleCnt="2"/>
      <dgm:spPr/>
    </dgm:pt>
    <dgm:pt modelId="{49F5D98B-92E9-444A-B617-1D71E8E4C143}" type="pres">
      <dgm:prSet presAssocID="{FEC419AD-747C-4FDB-9DBF-771B49772046}" presName="composite" presStyleCnt="0"/>
      <dgm:spPr/>
    </dgm:pt>
    <dgm:pt modelId="{EED95F5B-70B4-49D2-98BB-36A14BFE6442}" type="pres">
      <dgm:prSet presAssocID="{FEC419AD-747C-4FDB-9DBF-771B49772046}" presName="imagSh" presStyleLbl="b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79000" r="-79000"/>
          </a:stretch>
        </a:blipFill>
      </dgm:spPr>
    </dgm:pt>
    <dgm:pt modelId="{92C84B74-E9C0-43B1-9274-E9C8D85C8DFD}" type="pres">
      <dgm:prSet presAssocID="{FEC419AD-747C-4FDB-9DBF-771B49772046}" presName="txNode" presStyleLbl="node1" presStyleIdx="1" presStyleCnt="3">
        <dgm:presLayoutVars>
          <dgm:bulletEnabled val="1"/>
        </dgm:presLayoutVars>
      </dgm:prSet>
      <dgm:spPr/>
    </dgm:pt>
    <dgm:pt modelId="{EBDD5A1A-6F79-4654-B62C-D73E010B4657}" type="pres">
      <dgm:prSet presAssocID="{41DF7B90-AB3C-44DC-B0E4-B809FC72186B}" presName="sibTrans" presStyleLbl="sibTrans2D1" presStyleIdx="1" presStyleCnt="2"/>
      <dgm:spPr/>
    </dgm:pt>
    <dgm:pt modelId="{F94AD855-5024-4901-B2FD-81FFE6E624E7}" type="pres">
      <dgm:prSet presAssocID="{41DF7B90-AB3C-44DC-B0E4-B809FC72186B}" presName="connTx" presStyleLbl="sibTrans2D1" presStyleIdx="1" presStyleCnt="2"/>
      <dgm:spPr/>
    </dgm:pt>
    <dgm:pt modelId="{F37E695B-11A5-453A-9C0E-908584E28CFF}" type="pres">
      <dgm:prSet presAssocID="{0DFDC262-D704-43DD-A920-CB341701599C}" presName="composite" presStyleCnt="0"/>
      <dgm:spPr/>
    </dgm:pt>
    <dgm:pt modelId="{4485CAC1-FF3F-4997-8408-CF438E4817FC}" type="pres">
      <dgm:prSet presAssocID="{0DFDC262-D704-43DD-A920-CB341701599C}" presName="imagSh" presStyleLbl="b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24F83A62-487C-41C4-9078-0649D9BA91FA}" type="pres">
      <dgm:prSet presAssocID="{0DFDC262-D704-43DD-A920-CB341701599C}" presName="txNode" presStyleLbl="node1" presStyleIdx="2" presStyleCnt="3">
        <dgm:presLayoutVars>
          <dgm:bulletEnabled val="1"/>
        </dgm:presLayoutVars>
      </dgm:prSet>
      <dgm:spPr/>
    </dgm:pt>
  </dgm:ptLst>
  <dgm:cxnLst>
    <dgm:cxn modelId="{2AE78D07-8B14-4C38-8FD0-4283B87F02B7}" type="presOf" srcId="{16A6EC64-EE76-46EE-8B69-E565AF699C49}" destId="{24F83A62-487C-41C4-9078-0649D9BA91FA}" srcOrd="0" destOrd="1" presId="urn:microsoft.com/office/officeart/2005/8/layout/hProcess10"/>
    <dgm:cxn modelId="{1EAAF215-1133-4C00-A15D-5CC38FC5077E}" type="presOf" srcId="{FC602C88-EDB9-4611-B513-78F613A38421}" destId="{67B052E7-5AEA-4574-8CA2-D17F1CF3B96D}" srcOrd="0" destOrd="0" presId="urn:microsoft.com/office/officeart/2005/8/layout/hProcess10"/>
    <dgm:cxn modelId="{21780E1A-0013-4238-AE30-8AB4B821540C}" srcId="{FC602C88-EDB9-4611-B513-78F613A38421}" destId="{A20D4810-946D-4E09-9E39-138EB6AF66EC}" srcOrd="1" destOrd="0" parTransId="{2CCE05ED-8A8C-4201-8DBA-11B7789D20E9}" sibTransId="{CC619012-A012-43A7-B69B-01F77493469E}"/>
    <dgm:cxn modelId="{F2E1601A-89BB-4A3F-B38C-C1CBFB3278D2}" srcId="{0DFDC262-D704-43DD-A920-CB341701599C}" destId="{700C6383-4A47-4A3E-BE23-2DF7F0F1B25F}" srcOrd="2" destOrd="0" parTransId="{F784BC96-6463-4E89-AA52-C954305AE1F9}" sibTransId="{217AB985-9BE8-4346-A97A-BABE7D57D779}"/>
    <dgm:cxn modelId="{0766F01B-8223-40FA-8D33-01C9402D1B04}" type="presOf" srcId="{3BC81DC8-A0E0-4650-B29F-52E19CF4FCD3}" destId="{24F83A62-487C-41C4-9078-0649D9BA91FA}" srcOrd="0" destOrd="2" presId="urn:microsoft.com/office/officeart/2005/8/layout/hProcess10"/>
    <dgm:cxn modelId="{DAD19120-4628-47E8-A0CE-DDB8C85CDC85}" type="presOf" srcId="{0E700D4D-9BF7-427D-B9D5-8F25DE8291D3}" destId="{D791AEF0-2AF5-4054-AAC3-E461EEA2EE61}" srcOrd="0" destOrd="0" presId="urn:microsoft.com/office/officeart/2005/8/layout/hProcess10"/>
    <dgm:cxn modelId="{11CACD20-6A05-4F4C-8339-98F963301FDD}" type="presOf" srcId="{A20D4810-946D-4E09-9E39-138EB6AF66EC}" destId="{67B052E7-5AEA-4574-8CA2-D17F1CF3B96D}" srcOrd="0" destOrd="2" presId="urn:microsoft.com/office/officeart/2005/8/layout/hProcess10"/>
    <dgm:cxn modelId="{CFA0952C-2CB3-4F72-BB3D-C447A6979FBB}" type="presOf" srcId="{EFFB8819-E3C5-4749-A3E1-6CEFB22543CC}" destId="{94E71228-E137-4C14-BA6B-A306C6DBFED2}" srcOrd="0" destOrd="0" presId="urn:microsoft.com/office/officeart/2005/8/layout/hProcess10"/>
    <dgm:cxn modelId="{DBF6EF5E-496D-4AD7-AA13-6CB8456740EE}" type="presOf" srcId="{868237A0-A68A-4EA1-8F90-458DBE177B14}" destId="{67B052E7-5AEA-4574-8CA2-D17F1CF3B96D}" srcOrd="0" destOrd="1" presId="urn:microsoft.com/office/officeart/2005/8/layout/hProcess10"/>
    <dgm:cxn modelId="{60DA104E-8F43-4095-8030-8CE2D14CAEB7}" type="presOf" srcId="{41DF7B90-AB3C-44DC-B0E4-B809FC72186B}" destId="{EBDD5A1A-6F79-4654-B62C-D73E010B4657}" srcOrd="0" destOrd="0" presId="urn:microsoft.com/office/officeart/2005/8/layout/hProcess10"/>
    <dgm:cxn modelId="{FD47404E-5A51-4AA9-B01C-EEEE5EB7E617}" srcId="{FC602C88-EDB9-4611-B513-78F613A38421}" destId="{868237A0-A68A-4EA1-8F90-458DBE177B14}" srcOrd="0" destOrd="0" parTransId="{8D7F77EE-F004-44A3-9C9F-80F0CDAC036B}" sibTransId="{BE91D9F2-CE63-4410-9967-54BD321E4834}"/>
    <dgm:cxn modelId="{6BA20051-ADFE-4858-BBBD-FEA67ED3BEC5}" type="presOf" srcId="{0DFDC262-D704-43DD-A920-CB341701599C}" destId="{24F83A62-487C-41C4-9078-0649D9BA91FA}" srcOrd="0" destOrd="0" presId="urn:microsoft.com/office/officeart/2005/8/layout/hProcess10"/>
    <dgm:cxn modelId="{97A08682-3827-4AC5-85FB-9C444347FC07}" srcId="{0DFDC262-D704-43DD-A920-CB341701599C}" destId="{16A6EC64-EE76-46EE-8B69-E565AF699C49}" srcOrd="0" destOrd="0" parTransId="{3E786921-DB58-4148-8388-1218B4254A10}" sibTransId="{623DB906-93AB-4B1D-BB7B-865B05AE18E4}"/>
    <dgm:cxn modelId="{9E778589-6BBD-442C-932B-4C1AB6813A88}" srcId="{EFFB8819-E3C5-4749-A3E1-6CEFB22543CC}" destId="{FC602C88-EDB9-4611-B513-78F613A38421}" srcOrd="0" destOrd="0" parTransId="{BF3213E7-A5EE-466E-B5FB-2E380CB4A8CB}" sibTransId="{0E700D4D-9BF7-427D-B9D5-8F25DE8291D3}"/>
    <dgm:cxn modelId="{2757E195-B26C-4D0D-BC50-541490999EDF}" srcId="{0DFDC262-D704-43DD-A920-CB341701599C}" destId="{3BC81DC8-A0E0-4650-B29F-52E19CF4FCD3}" srcOrd="1" destOrd="0" parTransId="{2C9B67A4-F90B-415F-B62D-B501EFF23B26}" sibTransId="{0AF76024-8A49-48B8-9209-A563457BC500}"/>
    <dgm:cxn modelId="{B780849F-E44A-4FA7-A136-5A3CA22A58A3}" type="presOf" srcId="{1204DF59-FA4F-4FD9-B072-87B2BBDE055C}" destId="{92C84B74-E9C0-43B1-9274-E9C8D85C8DFD}" srcOrd="0" destOrd="2" presId="urn:microsoft.com/office/officeart/2005/8/layout/hProcess10"/>
    <dgm:cxn modelId="{B96A24A3-7E8C-4195-A622-E175572DEE33}" type="presOf" srcId="{FEC419AD-747C-4FDB-9DBF-771B49772046}" destId="{92C84B74-E9C0-43B1-9274-E9C8D85C8DFD}" srcOrd="0" destOrd="0" presId="urn:microsoft.com/office/officeart/2005/8/layout/hProcess10"/>
    <dgm:cxn modelId="{D908D6A6-66D4-43B9-9661-9F3552D3BAF6}" type="presOf" srcId="{B3CFA076-0E27-4CEB-BFD5-01E557BAC159}" destId="{92C84B74-E9C0-43B1-9274-E9C8D85C8DFD}" srcOrd="0" destOrd="1" presId="urn:microsoft.com/office/officeart/2005/8/layout/hProcess10"/>
    <dgm:cxn modelId="{4154E9A7-BA66-4247-BBFF-5F1E8F057C5F}" srcId="{EFFB8819-E3C5-4749-A3E1-6CEFB22543CC}" destId="{0DFDC262-D704-43DD-A920-CB341701599C}" srcOrd="2" destOrd="0" parTransId="{58A2AB1B-A807-43E0-ABEB-311F5F9F140B}" sibTransId="{2A7F5607-0715-4883-A0FE-61A5C61DD4DD}"/>
    <dgm:cxn modelId="{DFA9C5A8-6636-42CC-B795-C5B627D5DEAE}" srcId="{FEC419AD-747C-4FDB-9DBF-771B49772046}" destId="{B3CFA076-0E27-4CEB-BFD5-01E557BAC159}" srcOrd="0" destOrd="0" parTransId="{4839AED1-4503-4FC3-8103-5AD9BC328D28}" sibTransId="{85A66257-BA14-4777-B684-DEA77CB00A48}"/>
    <dgm:cxn modelId="{E9C226B2-614F-43BE-B5F0-59C120B3A466}" type="presOf" srcId="{D29708B4-006C-4CD1-A89C-7C50C1AE9037}" destId="{92C84B74-E9C0-43B1-9274-E9C8D85C8DFD}" srcOrd="0" destOrd="3" presId="urn:microsoft.com/office/officeart/2005/8/layout/hProcess10"/>
    <dgm:cxn modelId="{FB8B77C9-B0F3-4CDB-9443-1088AA16E78D}" type="presOf" srcId="{700C6383-4A47-4A3E-BE23-2DF7F0F1B25F}" destId="{24F83A62-487C-41C4-9078-0649D9BA91FA}" srcOrd="0" destOrd="3" presId="urn:microsoft.com/office/officeart/2005/8/layout/hProcess10"/>
    <dgm:cxn modelId="{B084DACC-8007-44D0-8A0D-950ADBF5FBF3}" srcId="{EFFB8819-E3C5-4749-A3E1-6CEFB22543CC}" destId="{FEC419AD-747C-4FDB-9DBF-771B49772046}" srcOrd="1" destOrd="0" parTransId="{1A158DBF-EA37-4931-A2D4-69F6C85A5158}" sibTransId="{41DF7B90-AB3C-44DC-B0E4-B809FC72186B}"/>
    <dgm:cxn modelId="{F5A303D0-975A-4862-8037-1D32ED1EA59C}" srcId="{FEC419AD-747C-4FDB-9DBF-771B49772046}" destId="{1204DF59-FA4F-4FD9-B072-87B2BBDE055C}" srcOrd="1" destOrd="0" parTransId="{818A4A61-2707-47A2-AD04-4DFE4AAFCE14}" sibTransId="{9DC65D11-E517-451F-970C-06B254B2F816}"/>
    <dgm:cxn modelId="{F7288CD4-39C0-4A7B-847F-D5B4BE51F75D}" srcId="{FEC419AD-747C-4FDB-9DBF-771B49772046}" destId="{D29708B4-006C-4CD1-A89C-7C50C1AE9037}" srcOrd="2" destOrd="0" parTransId="{38134FFA-E0F1-4FE4-8319-3F255731D6E1}" sibTransId="{B13EE380-2D36-4142-B644-4956A115AEEE}"/>
    <dgm:cxn modelId="{81911BEB-2932-4809-9ADC-3864DBB402D3}" type="presOf" srcId="{41DF7B90-AB3C-44DC-B0E4-B809FC72186B}" destId="{F94AD855-5024-4901-B2FD-81FFE6E624E7}" srcOrd="1" destOrd="0" presId="urn:microsoft.com/office/officeart/2005/8/layout/hProcess10"/>
    <dgm:cxn modelId="{E19AC5F7-4226-4AC4-8191-1E2A119E6BF2}" type="presOf" srcId="{0E700D4D-9BF7-427D-B9D5-8F25DE8291D3}" destId="{CB574B6A-776A-4F17-A34F-8E5FC4D0BCAA}" srcOrd="1" destOrd="0" presId="urn:microsoft.com/office/officeart/2005/8/layout/hProcess10"/>
    <dgm:cxn modelId="{FF9885FE-55B2-4871-8490-89D8DEC469B8}" type="presParOf" srcId="{94E71228-E137-4C14-BA6B-A306C6DBFED2}" destId="{24792C34-7990-496B-A504-A2B5CD0349E9}" srcOrd="0" destOrd="0" presId="urn:microsoft.com/office/officeart/2005/8/layout/hProcess10"/>
    <dgm:cxn modelId="{A6DD160F-A312-4940-B729-BA6E69672AFD}" type="presParOf" srcId="{24792C34-7990-496B-A504-A2B5CD0349E9}" destId="{E60A3B7D-8A3C-4EC0-9E32-56DFDF64063C}" srcOrd="0" destOrd="0" presId="urn:microsoft.com/office/officeart/2005/8/layout/hProcess10"/>
    <dgm:cxn modelId="{EC41B5E1-853E-4391-9D18-4BA3CAC82642}" type="presParOf" srcId="{24792C34-7990-496B-A504-A2B5CD0349E9}" destId="{67B052E7-5AEA-4574-8CA2-D17F1CF3B96D}" srcOrd="1" destOrd="0" presId="urn:microsoft.com/office/officeart/2005/8/layout/hProcess10"/>
    <dgm:cxn modelId="{3B866081-741B-4217-A1FF-E467DAF14F4D}" type="presParOf" srcId="{94E71228-E137-4C14-BA6B-A306C6DBFED2}" destId="{D791AEF0-2AF5-4054-AAC3-E461EEA2EE61}" srcOrd="1" destOrd="0" presId="urn:microsoft.com/office/officeart/2005/8/layout/hProcess10"/>
    <dgm:cxn modelId="{D2DA76EA-4C7B-4D64-8761-D32C822811FD}" type="presParOf" srcId="{D791AEF0-2AF5-4054-AAC3-E461EEA2EE61}" destId="{CB574B6A-776A-4F17-A34F-8E5FC4D0BCAA}" srcOrd="0" destOrd="0" presId="urn:microsoft.com/office/officeart/2005/8/layout/hProcess10"/>
    <dgm:cxn modelId="{0EBBC755-9803-4505-BD23-F5A169BA0894}" type="presParOf" srcId="{94E71228-E137-4C14-BA6B-A306C6DBFED2}" destId="{49F5D98B-92E9-444A-B617-1D71E8E4C143}" srcOrd="2" destOrd="0" presId="urn:microsoft.com/office/officeart/2005/8/layout/hProcess10"/>
    <dgm:cxn modelId="{E31F557D-E17F-463B-9EDD-9AB210B39ECA}" type="presParOf" srcId="{49F5D98B-92E9-444A-B617-1D71E8E4C143}" destId="{EED95F5B-70B4-49D2-98BB-36A14BFE6442}" srcOrd="0" destOrd="0" presId="urn:microsoft.com/office/officeart/2005/8/layout/hProcess10"/>
    <dgm:cxn modelId="{343A9711-F10E-408A-BF54-D6E62F28F365}" type="presParOf" srcId="{49F5D98B-92E9-444A-B617-1D71E8E4C143}" destId="{92C84B74-E9C0-43B1-9274-E9C8D85C8DFD}" srcOrd="1" destOrd="0" presId="urn:microsoft.com/office/officeart/2005/8/layout/hProcess10"/>
    <dgm:cxn modelId="{237200F3-3741-4F24-A2B3-06D22D28C14C}" type="presParOf" srcId="{94E71228-E137-4C14-BA6B-A306C6DBFED2}" destId="{EBDD5A1A-6F79-4654-B62C-D73E010B4657}" srcOrd="3" destOrd="0" presId="urn:microsoft.com/office/officeart/2005/8/layout/hProcess10"/>
    <dgm:cxn modelId="{FFB7EF76-CFCD-46E6-ADDE-9CB4273C2B29}" type="presParOf" srcId="{EBDD5A1A-6F79-4654-B62C-D73E010B4657}" destId="{F94AD855-5024-4901-B2FD-81FFE6E624E7}" srcOrd="0" destOrd="0" presId="urn:microsoft.com/office/officeart/2005/8/layout/hProcess10"/>
    <dgm:cxn modelId="{C61F6C6B-74BA-4B8E-A894-5353EAED6140}" type="presParOf" srcId="{94E71228-E137-4C14-BA6B-A306C6DBFED2}" destId="{F37E695B-11A5-453A-9C0E-908584E28CFF}" srcOrd="4" destOrd="0" presId="urn:microsoft.com/office/officeart/2005/8/layout/hProcess10"/>
    <dgm:cxn modelId="{7BFA8CD6-BE07-48C8-B5ED-76A2965D40FB}" type="presParOf" srcId="{F37E695B-11A5-453A-9C0E-908584E28CFF}" destId="{4485CAC1-FF3F-4997-8408-CF438E4817FC}" srcOrd="0" destOrd="0" presId="urn:microsoft.com/office/officeart/2005/8/layout/hProcess10"/>
    <dgm:cxn modelId="{1F8C5723-F28F-4B34-9BE4-8BC793126906}" type="presParOf" srcId="{F37E695B-11A5-453A-9C0E-908584E28CFF}" destId="{24F83A62-487C-41C4-9078-0649D9BA91FA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A3B7D-8A3C-4EC0-9E32-56DFDF64063C}">
      <dsp:nvSpPr>
        <dsp:cNvPr id="0" name=""/>
        <dsp:cNvSpPr/>
      </dsp:nvSpPr>
      <dsp:spPr>
        <a:xfrm>
          <a:off x="4093" y="1081558"/>
          <a:ext cx="1928330" cy="192833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B052E7-5AEA-4574-8CA2-D17F1CF3B96D}">
      <dsp:nvSpPr>
        <dsp:cNvPr id="0" name=""/>
        <dsp:cNvSpPr/>
      </dsp:nvSpPr>
      <dsp:spPr>
        <a:xfrm>
          <a:off x="318007" y="2237669"/>
          <a:ext cx="1928330" cy="1930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kern="1200" dirty="0"/>
            <a:t>Gospodarska kriza 2009-2014: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kern="1200"/>
            <a:t>Rast diskontnih trgovcev.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kern="1200" dirty="0"/>
            <a:t>Preudarnost v nakupovanju.</a:t>
          </a:r>
          <a:endParaRPr lang="en-US" sz="1400" kern="1200" dirty="0"/>
        </a:p>
      </dsp:txBody>
      <dsp:txXfrm>
        <a:off x="374486" y="2294148"/>
        <a:ext cx="1815372" cy="1817146"/>
      </dsp:txXfrm>
    </dsp:sp>
    <dsp:sp modelId="{D791AEF0-2AF5-4054-AAC3-E461EEA2EE61}">
      <dsp:nvSpPr>
        <dsp:cNvPr id="0" name=""/>
        <dsp:cNvSpPr/>
      </dsp:nvSpPr>
      <dsp:spPr>
        <a:xfrm rot="510">
          <a:off x="2303862" y="1814273"/>
          <a:ext cx="371439" cy="463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303862" y="1906935"/>
        <a:ext cx="260007" cy="278010"/>
      </dsp:txXfrm>
    </dsp:sp>
    <dsp:sp modelId="{EED95F5B-70B4-49D2-98BB-36A14BFE6442}">
      <dsp:nvSpPr>
        <dsp:cNvPr id="0" name=""/>
        <dsp:cNvSpPr/>
      </dsp:nvSpPr>
      <dsp:spPr>
        <a:xfrm>
          <a:off x="2993677" y="1082001"/>
          <a:ext cx="1928330" cy="192833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79000" r="-7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84B74-E9C0-43B1-9274-E9C8D85C8DFD}">
      <dsp:nvSpPr>
        <dsp:cNvPr id="0" name=""/>
        <dsp:cNvSpPr/>
      </dsp:nvSpPr>
      <dsp:spPr>
        <a:xfrm>
          <a:off x="3307591" y="2238999"/>
          <a:ext cx="1928330" cy="19283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kern="1200" dirty="0"/>
            <a:t>Globalni trendi po krizi, 2. dekada: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kern="1200" dirty="0"/>
            <a:t>Lokalno poreklo.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kern="1200"/>
            <a:t>Etika in ekologija.</a:t>
          </a:r>
          <a:endParaRPr lang="sl-SI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kern="1200" dirty="0"/>
            <a:t>Kakovost pred ceno.</a:t>
          </a:r>
          <a:endParaRPr lang="en-US" sz="1400" kern="1200" dirty="0"/>
        </a:p>
      </dsp:txBody>
      <dsp:txXfrm>
        <a:off x="3364070" y="2295478"/>
        <a:ext cx="1815372" cy="1815372"/>
      </dsp:txXfrm>
    </dsp:sp>
    <dsp:sp modelId="{EBDD5A1A-6F79-4654-B62C-D73E010B4657}">
      <dsp:nvSpPr>
        <dsp:cNvPr id="0" name=""/>
        <dsp:cNvSpPr/>
      </dsp:nvSpPr>
      <dsp:spPr>
        <a:xfrm>
          <a:off x="5293447" y="1814491"/>
          <a:ext cx="371439" cy="463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5293447" y="1907161"/>
        <a:ext cx="260007" cy="278010"/>
      </dsp:txXfrm>
    </dsp:sp>
    <dsp:sp modelId="{4485CAC1-FF3F-4997-8408-CF438E4817FC}">
      <dsp:nvSpPr>
        <dsp:cNvPr id="0" name=""/>
        <dsp:cNvSpPr/>
      </dsp:nvSpPr>
      <dsp:spPr>
        <a:xfrm>
          <a:off x="5983262" y="1082001"/>
          <a:ext cx="1928330" cy="192833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F83A62-487C-41C4-9078-0649D9BA91FA}">
      <dsp:nvSpPr>
        <dsp:cNvPr id="0" name=""/>
        <dsp:cNvSpPr/>
      </dsp:nvSpPr>
      <dsp:spPr>
        <a:xfrm>
          <a:off x="6297176" y="2238999"/>
          <a:ext cx="1928330" cy="19283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kern="1200" dirty="0"/>
            <a:t>Posledice pandemije 2020: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kern="1200" dirty="0"/>
            <a:t>Spletno nakupovanje.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kern="1200"/>
            <a:t>Manj pogosti, večji nakupi.</a:t>
          </a:r>
          <a:endParaRPr lang="sl-SI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kern="1200" dirty="0"/>
            <a:t>Previdnost.</a:t>
          </a:r>
          <a:endParaRPr lang="en-US" sz="1400" kern="1200" dirty="0"/>
        </a:p>
      </dsp:txBody>
      <dsp:txXfrm>
        <a:off x="6353655" y="2295478"/>
        <a:ext cx="1815372" cy="1815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71DF4-8878-2A40-98FB-5AD811BC982A}" type="datetime1">
              <a:rPr lang="sl-SI" smtClean="0"/>
              <a:t>15. 06. 2021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B4B27-96E1-D042-ADD7-DE2D4A952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240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811F5-1704-6B4D-A928-2BB8C2F2BD64}" type="datetime1">
              <a:rPr lang="sl-SI" smtClean="0"/>
              <a:t>15. 06. 2021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69F47-FECD-A346-8CBE-9B50E5CB1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334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69F47-FECD-A346-8CBE-9B50E5CB17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90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69F47-FECD-A346-8CBE-9B50E5CB17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23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69F47-FECD-A346-8CBE-9B50E5CB173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14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69F47-FECD-A346-8CBE-9B50E5CB173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48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69F47-FECD-A346-8CBE-9B50E5CB173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5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69F47-FECD-A346-8CBE-9B50E5CB173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04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69F47-FECD-A346-8CBE-9B50E5CB17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27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69F47-FECD-A346-8CBE-9B50E5CB17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27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69F47-FECD-A346-8CBE-9B50E5CB17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32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69F47-FECD-A346-8CBE-9B50E5CB17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9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69F47-FECD-A346-8CBE-9B50E5CB17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45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69F47-FECD-A346-8CBE-9B50E5CB17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43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69F47-FECD-A346-8CBE-9B50E5CB17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68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69F47-FECD-A346-8CBE-9B50E5CB17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01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zadnja_Artboard 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" y="-2249"/>
            <a:ext cx="9143870" cy="5147999"/>
          </a:xfrm>
          <a:prstGeom prst="rect">
            <a:avLst/>
          </a:prstGeom>
        </p:spPr>
      </p:pic>
      <p:graphicFrame>
        <p:nvGraphicFramePr>
          <p:cNvPr id="9" name="Group 22"/>
          <p:cNvGraphicFramePr>
            <a:graphicFrameLocks noGrp="1"/>
          </p:cNvGraphicFramePr>
          <p:nvPr userDrawn="1"/>
        </p:nvGraphicFramePr>
        <p:xfrm>
          <a:off x="275777" y="3591867"/>
          <a:ext cx="7390704" cy="1160272"/>
        </p:xfrm>
        <a:graphic>
          <a:graphicData uri="http://schemas.openxmlformats.org/drawingml/2006/table">
            <a:tbl>
              <a:tblPr/>
              <a:tblGrid>
                <a:gridCol w="1847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7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7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2792">
                <a:tc>
                  <a:txBody>
                    <a:bodyPr/>
                    <a:lstStyle/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94179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VALICON Ljubljana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Kopitarjeva 2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1000 Ljubljana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T: +386 1 420 49 00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F: +386 1 420 49 60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94179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info@valicon.si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294179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94179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VALICON Zagreb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Baruna </a:t>
                      </a:r>
                      <a:r>
                        <a:rPr kumimoji="0" lang="hr-H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Trenka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16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10000 Zagreb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T: +385 1 640 99 55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F: +385 1 640 99 56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94179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info@valicon.hr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294179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94179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VALICON Sarajevo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Branilaca Sarajeva 20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71000 Sarajevo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T: +387 33 258 655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F: +387 33 258 656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94179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info@valicon.ba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294179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94179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VALICON Beograd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Gavrila</a:t>
                      </a: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it-IT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Principa</a:t>
                      </a: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16/2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11000 Beograd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T: +381 11 32 86 978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</a:t>
                      </a: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: +381 11 30 30 444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94179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info@valicon.rs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294179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75777" y="1368904"/>
            <a:ext cx="5013665" cy="22229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85200" indent="0">
              <a:buNone/>
              <a:defRPr sz="1800"/>
            </a:lvl2pPr>
            <a:lvl3pPr marL="842400" indent="0">
              <a:buNone/>
              <a:defRPr sz="1800"/>
            </a:lvl3pPr>
            <a:lvl4pPr marL="1299600" indent="0">
              <a:buNone/>
              <a:defRPr sz="1800"/>
            </a:lvl4pPr>
            <a:lvl5pPr marL="1756800" indent="0">
              <a:buNone/>
              <a:defRPr sz="1800"/>
            </a:lvl5pPr>
          </a:lstStyle>
          <a:p>
            <a:pPr lvl="0"/>
            <a:r>
              <a:rPr lang="sl-SI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5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alicon_PRESENTATION-SALES_THEME_out_Artboard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" y="-4499"/>
            <a:ext cx="9143870" cy="514799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712201" y="4830037"/>
            <a:ext cx="431799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13BAA922-A354-3542-8594-786BA9E049F8}" type="slidenum">
              <a:rPr lang="en-US" sz="700" smtClean="0">
                <a:solidFill>
                  <a:schemeClr val="bg1"/>
                </a:solidFill>
              </a:rPr>
              <a:t>‹#›</a:t>
            </a:fld>
            <a:endParaRPr lang="en-US" sz="7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75780" y="959244"/>
            <a:ext cx="5040000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75779" y="4778593"/>
            <a:ext cx="5040000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75779" y="425582"/>
            <a:ext cx="4310063" cy="252000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  <a:lvl2pPr marL="277200" indent="0">
              <a:buNone/>
              <a:defRPr/>
            </a:lvl2pPr>
            <a:lvl3pPr marL="554400" indent="0">
              <a:buNone/>
              <a:defRPr/>
            </a:lvl3pPr>
            <a:lvl4pPr marL="831600" indent="0">
              <a:buNone/>
              <a:defRPr/>
            </a:lvl4pPr>
            <a:lvl5pPr marL="1144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76225" y="687388"/>
            <a:ext cx="4309617" cy="27146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585841" y="688850"/>
            <a:ext cx="729937" cy="270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276225" y="4786027"/>
            <a:ext cx="3835137" cy="27146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111362" y="4786027"/>
            <a:ext cx="1204416" cy="27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Base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376863" y="958850"/>
            <a:ext cx="3259137" cy="3819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6057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alicon_PRESENTATION-SALES_THEME_out_Artboard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" y="-4499"/>
            <a:ext cx="9143870" cy="514799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712201" y="4830037"/>
            <a:ext cx="431799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13BAA922-A354-3542-8594-786BA9E049F8}" type="slidenum">
              <a:rPr lang="en-US" sz="700" smtClean="0">
                <a:solidFill>
                  <a:schemeClr val="bg1"/>
                </a:solidFill>
              </a:rPr>
              <a:t>‹#›</a:t>
            </a:fld>
            <a:endParaRPr lang="en-US" sz="7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629095" y="959244"/>
            <a:ext cx="5040000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629094" y="4778593"/>
            <a:ext cx="5040000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629094" y="425582"/>
            <a:ext cx="4310063" cy="252000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  <a:lvl2pPr marL="277200" indent="0">
              <a:buNone/>
              <a:defRPr/>
            </a:lvl2pPr>
            <a:lvl3pPr marL="554400" indent="0">
              <a:buNone/>
              <a:defRPr/>
            </a:lvl3pPr>
            <a:lvl4pPr marL="831600" indent="0">
              <a:buNone/>
              <a:defRPr/>
            </a:lvl4pPr>
            <a:lvl5pPr marL="1144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3629540" y="687388"/>
            <a:ext cx="4309617" cy="27146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7939157" y="688850"/>
            <a:ext cx="729936" cy="270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29540" y="4786027"/>
            <a:ext cx="3835137" cy="27146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7464676" y="4786027"/>
            <a:ext cx="1204417" cy="27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Base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6457" y="958850"/>
            <a:ext cx="3259137" cy="38195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4317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_left_e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alicon_PRESENTATION-SALES_THEME_out_Artboard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" y="-4499"/>
            <a:ext cx="9143870" cy="514799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712201" y="4830037"/>
            <a:ext cx="431799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13BAA922-A354-3542-8594-786BA9E049F8}" type="slidenum">
              <a:rPr lang="en-US" sz="700" smtClean="0">
                <a:solidFill>
                  <a:schemeClr val="bg1"/>
                </a:solidFill>
              </a:rPr>
              <a:t>‹#›</a:t>
            </a:fld>
            <a:endParaRPr lang="en-US" sz="7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75780" y="959244"/>
            <a:ext cx="5040000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75779" y="4778593"/>
            <a:ext cx="5040000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75779" y="425582"/>
            <a:ext cx="4310063" cy="252000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  <a:lvl2pPr marL="277200" indent="0">
              <a:buNone/>
              <a:defRPr/>
            </a:lvl2pPr>
            <a:lvl3pPr marL="554400" indent="0">
              <a:buNone/>
              <a:defRPr/>
            </a:lvl3pPr>
            <a:lvl4pPr marL="831600" indent="0">
              <a:buNone/>
              <a:defRPr/>
            </a:lvl4pPr>
            <a:lvl5pPr marL="1144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76225" y="687388"/>
            <a:ext cx="4309617" cy="27146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585841" y="688850"/>
            <a:ext cx="729937" cy="270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276225" y="4786027"/>
            <a:ext cx="3835137" cy="27146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111362" y="4786027"/>
            <a:ext cx="1204416" cy="27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Base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458899" y="973717"/>
            <a:ext cx="3196260" cy="381231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9"/>
          <p:cNvSpPr/>
          <p:nvPr userDrawn="1"/>
        </p:nvSpPr>
        <p:spPr>
          <a:xfrm rot="10800000">
            <a:off x="5396320" y="973717"/>
            <a:ext cx="3258839" cy="3812310"/>
          </a:xfrm>
          <a:custGeom>
            <a:avLst/>
            <a:gdLst>
              <a:gd name="connsiteX0" fmla="*/ 0 w 2525059"/>
              <a:gd name="connsiteY0" fmla="*/ 0 h 2525059"/>
              <a:gd name="connsiteX1" fmla="*/ 2525059 w 2525059"/>
              <a:gd name="connsiteY1" fmla="*/ 0 h 2525059"/>
              <a:gd name="connsiteX2" fmla="*/ 2525059 w 2525059"/>
              <a:gd name="connsiteY2" fmla="*/ 2525059 h 2525059"/>
              <a:gd name="connsiteX3" fmla="*/ 0 w 2525059"/>
              <a:gd name="connsiteY3" fmla="*/ 2525059 h 2525059"/>
              <a:gd name="connsiteX4" fmla="*/ 0 w 2525059"/>
              <a:gd name="connsiteY4" fmla="*/ 0 h 2525059"/>
              <a:gd name="connsiteX0" fmla="*/ 0 w 2525059"/>
              <a:gd name="connsiteY0" fmla="*/ 0 h 2525059"/>
              <a:gd name="connsiteX1" fmla="*/ 2525059 w 2525059"/>
              <a:gd name="connsiteY1" fmla="*/ 0 h 2525059"/>
              <a:gd name="connsiteX2" fmla="*/ 2525059 w 2525059"/>
              <a:gd name="connsiteY2" fmla="*/ 2525059 h 2525059"/>
              <a:gd name="connsiteX3" fmla="*/ 0 w 2525059"/>
              <a:gd name="connsiteY3" fmla="*/ 2525059 h 2525059"/>
              <a:gd name="connsiteX4" fmla="*/ 91440 w 2525059"/>
              <a:gd name="connsiteY4" fmla="*/ 91440 h 2525059"/>
              <a:gd name="connsiteX0" fmla="*/ 0 w 2525059"/>
              <a:gd name="connsiteY0" fmla="*/ 0 h 2525059"/>
              <a:gd name="connsiteX1" fmla="*/ 2525059 w 2525059"/>
              <a:gd name="connsiteY1" fmla="*/ 0 h 2525059"/>
              <a:gd name="connsiteX2" fmla="*/ 2525059 w 2525059"/>
              <a:gd name="connsiteY2" fmla="*/ 2525059 h 2525059"/>
              <a:gd name="connsiteX3" fmla="*/ 0 w 2525059"/>
              <a:gd name="connsiteY3" fmla="*/ 2525059 h 2525059"/>
              <a:gd name="connsiteX0" fmla="*/ 2525059 w 2525059"/>
              <a:gd name="connsiteY0" fmla="*/ 0 h 2525059"/>
              <a:gd name="connsiteX1" fmla="*/ 2525059 w 2525059"/>
              <a:gd name="connsiteY1" fmla="*/ 2525059 h 2525059"/>
              <a:gd name="connsiteX2" fmla="*/ 0 w 2525059"/>
              <a:gd name="connsiteY2" fmla="*/ 2525059 h 2525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5059" h="2525059">
                <a:moveTo>
                  <a:pt x="2525059" y="0"/>
                </a:moveTo>
                <a:lnTo>
                  <a:pt x="2525059" y="2525059"/>
                </a:lnTo>
                <a:lnTo>
                  <a:pt x="0" y="2525059"/>
                </a:lnTo>
              </a:path>
            </a:pathLst>
          </a:custGeom>
          <a:noFill/>
          <a:ln w="9525" cmpd="sng">
            <a:solidFill>
              <a:srgbClr val="80818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72000" bIns="0" rtlCol="0" anchor="t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rgbClr val="2941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66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_right_e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alicon_PRESENTATION-SALES_THEME_out_Artboard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" y="-4499"/>
            <a:ext cx="9143870" cy="514799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712201" y="4830037"/>
            <a:ext cx="431799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13BAA922-A354-3542-8594-786BA9E049F8}" type="slidenum">
              <a:rPr lang="en-US" sz="700" smtClean="0">
                <a:solidFill>
                  <a:schemeClr val="bg1"/>
                </a:solidFill>
              </a:rPr>
              <a:t>‹#›</a:t>
            </a:fld>
            <a:endParaRPr lang="en-US" sz="7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629095" y="959244"/>
            <a:ext cx="5040000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629094" y="4778593"/>
            <a:ext cx="5040000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629094" y="425582"/>
            <a:ext cx="4310063" cy="252000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  <a:lvl2pPr marL="277200" indent="0">
              <a:buNone/>
              <a:defRPr/>
            </a:lvl2pPr>
            <a:lvl3pPr marL="554400" indent="0">
              <a:buNone/>
              <a:defRPr/>
            </a:lvl3pPr>
            <a:lvl4pPr marL="831600" indent="0">
              <a:buNone/>
              <a:defRPr/>
            </a:lvl4pPr>
            <a:lvl5pPr marL="1144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3629540" y="687388"/>
            <a:ext cx="4309617" cy="27146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7939157" y="688850"/>
            <a:ext cx="706438" cy="270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29540" y="4786027"/>
            <a:ext cx="3835137" cy="27146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7464677" y="4786027"/>
            <a:ext cx="1180918" cy="27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Base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9"/>
          <p:cNvSpPr/>
          <p:nvPr userDrawn="1"/>
        </p:nvSpPr>
        <p:spPr>
          <a:xfrm>
            <a:off x="275008" y="966283"/>
            <a:ext cx="3258839" cy="3812310"/>
          </a:xfrm>
          <a:custGeom>
            <a:avLst/>
            <a:gdLst>
              <a:gd name="connsiteX0" fmla="*/ 0 w 2525059"/>
              <a:gd name="connsiteY0" fmla="*/ 0 h 2525059"/>
              <a:gd name="connsiteX1" fmla="*/ 2525059 w 2525059"/>
              <a:gd name="connsiteY1" fmla="*/ 0 h 2525059"/>
              <a:gd name="connsiteX2" fmla="*/ 2525059 w 2525059"/>
              <a:gd name="connsiteY2" fmla="*/ 2525059 h 2525059"/>
              <a:gd name="connsiteX3" fmla="*/ 0 w 2525059"/>
              <a:gd name="connsiteY3" fmla="*/ 2525059 h 2525059"/>
              <a:gd name="connsiteX4" fmla="*/ 0 w 2525059"/>
              <a:gd name="connsiteY4" fmla="*/ 0 h 2525059"/>
              <a:gd name="connsiteX0" fmla="*/ 0 w 2525059"/>
              <a:gd name="connsiteY0" fmla="*/ 0 h 2525059"/>
              <a:gd name="connsiteX1" fmla="*/ 2525059 w 2525059"/>
              <a:gd name="connsiteY1" fmla="*/ 0 h 2525059"/>
              <a:gd name="connsiteX2" fmla="*/ 2525059 w 2525059"/>
              <a:gd name="connsiteY2" fmla="*/ 2525059 h 2525059"/>
              <a:gd name="connsiteX3" fmla="*/ 0 w 2525059"/>
              <a:gd name="connsiteY3" fmla="*/ 2525059 h 2525059"/>
              <a:gd name="connsiteX4" fmla="*/ 91440 w 2525059"/>
              <a:gd name="connsiteY4" fmla="*/ 91440 h 2525059"/>
              <a:gd name="connsiteX0" fmla="*/ 0 w 2525059"/>
              <a:gd name="connsiteY0" fmla="*/ 0 h 2525059"/>
              <a:gd name="connsiteX1" fmla="*/ 2525059 w 2525059"/>
              <a:gd name="connsiteY1" fmla="*/ 0 h 2525059"/>
              <a:gd name="connsiteX2" fmla="*/ 2525059 w 2525059"/>
              <a:gd name="connsiteY2" fmla="*/ 2525059 h 2525059"/>
              <a:gd name="connsiteX3" fmla="*/ 0 w 2525059"/>
              <a:gd name="connsiteY3" fmla="*/ 2525059 h 2525059"/>
              <a:gd name="connsiteX0" fmla="*/ 2525059 w 2525059"/>
              <a:gd name="connsiteY0" fmla="*/ 0 h 2525059"/>
              <a:gd name="connsiteX1" fmla="*/ 2525059 w 2525059"/>
              <a:gd name="connsiteY1" fmla="*/ 2525059 h 2525059"/>
              <a:gd name="connsiteX2" fmla="*/ 0 w 2525059"/>
              <a:gd name="connsiteY2" fmla="*/ 2525059 h 2525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5059" h="2525059">
                <a:moveTo>
                  <a:pt x="2525059" y="0"/>
                </a:moveTo>
                <a:lnTo>
                  <a:pt x="2525059" y="2525059"/>
                </a:lnTo>
                <a:lnTo>
                  <a:pt x="0" y="2525059"/>
                </a:lnTo>
              </a:path>
            </a:pathLst>
          </a:custGeom>
          <a:noFill/>
          <a:ln w="9525" cmpd="sng">
            <a:solidFill>
              <a:srgbClr val="80818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72000" bIns="0" rtlCol="0" anchor="t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rgbClr val="29417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82071" y="966283"/>
            <a:ext cx="3251775" cy="381230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1174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99" userDrawn="1">
          <p15:clr>
            <a:srgbClr val="FBAE40"/>
          </p15:clr>
        </p15:guide>
        <p15:guide id="2" pos="226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ulting_MORE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alicon_PRESENTATION-SALES_THEME_out_Artboard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" y="-4499"/>
            <a:ext cx="9143870" cy="514799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712201" y="4830037"/>
            <a:ext cx="431799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13BAA922-A354-3542-8594-786BA9E049F8}" type="slidenum">
              <a:rPr lang="en-US" sz="700" smtClean="0">
                <a:solidFill>
                  <a:schemeClr val="bg1"/>
                </a:solidFill>
              </a:rPr>
              <a:t>‹#›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8919" y="115505"/>
            <a:ext cx="7781941" cy="462166"/>
          </a:xfrm>
        </p:spPr>
        <p:txBody>
          <a:bodyPr lIns="0" tIns="0" rIns="0" bIns="0" anchor="t">
            <a:noAutofit/>
          </a:bodyPr>
          <a:lstStyle>
            <a:lvl1pPr algn="l">
              <a:defRPr sz="24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18919" y="577850"/>
            <a:ext cx="7782156" cy="26987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277200" indent="0">
              <a:buNone/>
              <a:defRPr/>
            </a:lvl2pPr>
            <a:lvl3pPr marL="554400" indent="0">
              <a:buNone/>
              <a:defRPr/>
            </a:lvl3pPr>
            <a:lvl4pPr marL="831600" indent="0">
              <a:buNone/>
              <a:defRPr/>
            </a:lvl4pPr>
            <a:lvl5pPr marL="1144800" indent="0">
              <a:buNone/>
              <a:defRPr/>
            </a:lvl5pPr>
          </a:lstStyle>
          <a:p>
            <a:pPr lvl="0"/>
            <a:r>
              <a:rPr lang="en-US" dirty="0"/>
              <a:t>Subtitle/comment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14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8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8712201" y="4830037"/>
            <a:ext cx="431799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13BAA922-A354-3542-8594-786BA9E049F8}" type="slidenum">
              <a:rPr lang="en-US" sz="700" smtClean="0">
                <a:solidFill>
                  <a:schemeClr val="bg1"/>
                </a:solidFill>
              </a:rPr>
              <a:t>‹#›</a:t>
            </a:fld>
            <a:endParaRPr lang="en-US" sz="700" dirty="0">
              <a:solidFill>
                <a:schemeClr val="bg1"/>
              </a:solidFill>
            </a:endParaRPr>
          </a:p>
        </p:txBody>
      </p:sp>
      <p:pic>
        <p:nvPicPr>
          <p:cNvPr id="3" name="Picture 2" descr="Valicon_PRESENTATION-SALES_THEME_out_CORPO_Artboard 7 cop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" y="-2249"/>
            <a:ext cx="9143870" cy="51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15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PTY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8712201" y="4830037"/>
            <a:ext cx="431799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13BAA922-A354-3542-8594-786BA9E049F8}" type="slidenum">
              <a:rPr lang="en-US" sz="700" smtClean="0">
                <a:solidFill>
                  <a:schemeClr val="bg1"/>
                </a:solidFill>
              </a:rPr>
              <a:t>‹#›</a:t>
            </a:fld>
            <a:endParaRPr lang="en-US" sz="700" dirty="0">
              <a:solidFill>
                <a:schemeClr val="bg1"/>
              </a:solidFill>
            </a:endParaRPr>
          </a:p>
        </p:txBody>
      </p:sp>
      <p:pic>
        <p:nvPicPr>
          <p:cNvPr id="4" name="Picture 3" descr="white_Artboard 2 cop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" y="-2249"/>
            <a:ext cx="9143870" cy="5147999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8712201" y="4830037"/>
            <a:ext cx="431799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13BAA922-A354-3542-8594-786BA9E049F8}" type="slidenum">
              <a:rPr lang="en-US" sz="700" smtClean="0">
                <a:solidFill>
                  <a:schemeClr val="tx1"/>
                </a:solidFill>
              </a:rPr>
              <a:t>‹#›</a:t>
            </a:fld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6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alicon_WORK_THEME_work_out_Artboard 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" y="-2249"/>
            <a:ext cx="9143870" cy="5147999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6959" y="3591442"/>
            <a:ext cx="6467413" cy="762000"/>
          </a:xfrm>
        </p:spPr>
        <p:txBody>
          <a:bodyPr lIns="0" tIns="0" anchor="ctr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Naslov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6959" y="4353441"/>
            <a:ext cx="6467413" cy="738371"/>
          </a:xfrm>
        </p:spPr>
        <p:txBody>
          <a:bodyPr lIns="0" tIns="64800" anchor="t">
            <a:noAutofit/>
          </a:bodyPr>
          <a:lstStyle>
            <a:lvl1pPr marL="0" indent="0">
              <a:buNone/>
              <a:defRPr sz="1800" b="1">
                <a:solidFill>
                  <a:srgbClr val="294179"/>
                </a:solidFill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886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licon_WORK_THEME_work_out_Artboard 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6959" y="3591442"/>
            <a:ext cx="6467413" cy="762000"/>
          </a:xfrm>
        </p:spPr>
        <p:txBody>
          <a:bodyPr lIns="0" tIns="0" anchor="ctr">
            <a:noAutofit/>
          </a:bodyPr>
          <a:lstStyle>
            <a:lvl1pPr marL="0" indent="0">
              <a:buNone/>
              <a:defRPr sz="3200" b="1">
                <a:solidFill>
                  <a:srgbClr val="294179"/>
                </a:solidFill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Naslov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6959" y="4353441"/>
            <a:ext cx="6467413" cy="738371"/>
          </a:xfrm>
        </p:spPr>
        <p:txBody>
          <a:bodyPr lIns="0" tIns="64800" anchor="t">
            <a:noAutofit/>
          </a:bodyPr>
          <a:lstStyle>
            <a:lvl1pPr marL="0" indent="0">
              <a:buNone/>
              <a:defRPr sz="1800" b="1">
                <a:solidFill>
                  <a:srgbClr val="294179"/>
                </a:solidFill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011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FILL_TABLE_TEXT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licon_GREY_PPT_TEMPLATE_dodatek_maj2016_Artboard 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" y="-2249"/>
            <a:ext cx="9143870" cy="514799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712201" y="4830037"/>
            <a:ext cx="431799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13BAA922-A354-3542-8594-786BA9E049F8}" type="slidenum">
              <a:rPr lang="en-US" sz="700" smtClean="0">
                <a:solidFill>
                  <a:schemeClr val="bg1"/>
                </a:solidFill>
              </a:rPr>
              <a:t>‹#›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712201" y="4830037"/>
            <a:ext cx="431799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13BAA922-A354-3542-8594-786BA9E049F8}" type="slidenum">
              <a:rPr lang="en-US" sz="700" smtClean="0">
                <a:solidFill>
                  <a:schemeClr val="bg1"/>
                </a:solidFill>
              </a:rPr>
              <a:t>‹#›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712201" y="4830037"/>
            <a:ext cx="431799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13BAA922-A354-3542-8594-786BA9E049F8}" type="slidenum">
              <a:rPr lang="en-US" sz="700" smtClean="0">
                <a:solidFill>
                  <a:schemeClr val="tx1"/>
                </a:solidFill>
              </a:rPr>
              <a:t>‹#›</a:t>
            </a:fld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702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licon_PRESENTATION-SALES_THEME_out_CORPO_Artboard 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" y="-2249"/>
            <a:ext cx="9143870" cy="514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66959" y="1044816"/>
            <a:ext cx="6400800" cy="1102519"/>
          </a:xfrm>
        </p:spPr>
        <p:txBody>
          <a:bodyPr lIns="0" tIns="0" rIns="0" bIns="0">
            <a:normAutofit/>
          </a:bodyPr>
          <a:lstStyle>
            <a:lvl1pPr algn="l">
              <a:defRPr sz="3800" b="1">
                <a:solidFill>
                  <a:srgbClr val="294179"/>
                </a:solidFill>
              </a:defRPr>
            </a:lvl1pPr>
          </a:lstStyle>
          <a:p>
            <a:r>
              <a:rPr lang="sl-SI" dirty="0"/>
              <a:t>Naslov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959" y="2162881"/>
            <a:ext cx="6400800" cy="763971"/>
          </a:xfrm>
        </p:spPr>
        <p:txBody>
          <a:bodyPr lIns="0">
            <a:normAutofit/>
          </a:bodyPr>
          <a:lstStyle>
            <a:lvl1pPr marL="0" indent="0" algn="l">
              <a:buNone/>
              <a:defRPr sz="2000">
                <a:solidFill>
                  <a:srgbClr val="29417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/>
              <a:t>Podnaslov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66959" y="4182962"/>
            <a:ext cx="6400800" cy="506850"/>
          </a:xfrm>
        </p:spPr>
        <p:txBody>
          <a:bodyPr lIns="0" tIns="0" bIns="0" anchor="b">
            <a:normAutofit/>
          </a:bodyPr>
          <a:lstStyle>
            <a:lvl1pPr marL="0" indent="0">
              <a:buNone/>
              <a:defRPr sz="1200">
                <a:solidFill>
                  <a:srgbClr val="294179"/>
                </a:solidFill>
              </a:defRPr>
            </a:lvl1pPr>
            <a:lvl2pPr marL="457200" indent="0">
              <a:buNone/>
              <a:defRPr sz="1200">
                <a:solidFill>
                  <a:srgbClr val="294179"/>
                </a:solidFill>
              </a:defRPr>
            </a:lvl2pPr>
            <a:lvl3pPr marL="914400" indent="0">
              <a:buNone/>
              <a:defRPr sz="1200">
                <a:solidFill>
                  <a:srgbClr val="294179"/>
                </a:solidFill>
              </a:defRPr>
            </a:lvl3pPr>
            <a:lvl4pPr marL="1371600" indent="0">
              <a:buNone/>
              <a:defRPr sz="1200">
                <a:solidFill>
                  <a:srgbClr val="294179"/>
                </a:solidFill>
              </a:defRPr>
            </a:lvl4pPr>
            <a:lvl5pPr marL="1828800" indent="0">
              <a:buNone/>
              <a:defRPr sz="1200">
                <a:solidFill>
                  <a:srgbClr val="294179"/>
                </a:solidFill>
              </a:defRPr>
            </a:lvl5pPr>
          </a:lstStyle>
          <a:p>
            <a:pPr lvl="0"/>
            <a:r>
              <a:rPr lang="sl-SI" dirty="0"/>
              <a:t>Dodatni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056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FILL_TABLE_TEX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licon_GREY_PPT_TEMPLATE_dodatek_maj2016_Artboard 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" y="-2249"/>
            <a:ext cx="9143870" cy="514799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712201" y="4830037"/>
            <a:ext cx="431799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13BAA922-A354-3542-8594-786BA9E049F8}" type="slidenum">
              <a:rPr lang="en-US" sz="700" smtClean="0">
                <a:solidFill>
                  <a:schemeClr val="bg1"/>
                </a:solidFill>
              </a:rPr>
              <a:t>‹#›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712201" y="4830037"/>
            <a:ext cx="431799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13BAA922-A354-3542-8594-786BA9E049F8}" type="slidenum">
              <a:rPr lang="en-US" sz="700" smtClean="0">
                <a:solidFill>
                  <a:schemeClr val="bg1"/>
                </a:solidFill>
              </a:rPr>
              <a:t>‹#›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712201" y="4830037"/>
            <a:ext cx="431799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13BAA922-A354-3542-8594-786BA9E049F8}" type="slidenum">
              <a:rPr lang="en-US" sz="700" smtClean="0">
                <a:solidFill>
                  <a:schemeClr val="tx1"/>
                </a:solidFill>
              </a:rPr>
              <a:t>‹#›</a:t>
            </a:fld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182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FILL_TABLE_TEXT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licon_BLUE_PPT_TEMPLATE_dodatek_maj2016_Artboard 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" y="-2249"/>
            <a:ext cx="9143870" cy="514799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712201" y="4830037"/>
            <a:ext cx="431799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13BAA922-A354-3542-8594-786BA9E049F8}" type="slidenum">
              <a:rPr lang="en-US" sz="700" smtClean="0">
                <a:solidFill>
                  <a:schemeClr val="bg1"/>
                </a:solidFill>
              </a:rPr>
              <a:t>‹#›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712201" y="4830037"/>
            <a:ext cx="431799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13BAA922-A354-3542-8594-786BA9E049F8}" type="slidenum">
              <a:rPr lang="en-US" sz="700" smtClean="0">
                <a:solidFill>
                  <a:schemeClr val="bg1"/>
                </a:solidFill>
              </a:rPr>
              <a:t>‹#›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712201" y="4830037"/>
            <a:ext cx="431799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13BAA922-A354-3542-8594-786BA9E049F8}" type="slidenum">
              <a:rPr lang="en-US" sz="700" smtClean="0">
                <a:solidFill>
                  <a:schemeClr val="tx1"/>
                </a:solidFill>
              </a:rPr>
              <a:t>‹#›</a:t>
            </a:fld>
            <a:endParaRPr 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62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FILL_TABLE_TEX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licon_BLUE_PPT_TEMPLATE_dodatek_maj2016_Artboard 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" y="-2249"/>
            <a:ext cx="9143870" cy="514799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712201" y="4830037"/>
            <a:ext cx="431799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13BAA922-A354-3542-8594-786BA9E049F8}" type="slidenum">
              <a:rPr lang="en-US" sz="700" smtClean="0">
                <a:solidFill>
                  <a:schemeClr val="bg1"/>
                </a:solidFill>
              </a:rPr>
              <a:t>‹#›</a:t>
            </a:fld>
            <a:endParaRPr 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388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HALF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licon_PRESENTATION-SALES_THEME_out_Artboard 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" y="-2249"/>
            <a:ext cx="9143870" cy="514799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712201" y="4830037"/>
            <a:ext cx="431799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13BAA922-A354-3542-8594-786BA9E049F8}" type="slidenum">
              <a:rPr lang="en-US" sz="700" smtClean="0">
                <a:solidFill>
                  <a:srgbClr val="294179"/>
                </a:solidFill>
              </a:rPr>
              <a:t>‹#›</a:t>
            </a:fld>
            <a:endParaRPr lang="en-US" sz="700" dirty="0">
              <a:solidFill>
                <a:srgbClr val="294179"/>
              </a:solidFill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quarter" idx="14"/>
          </p:nvPr>
        </p:nvSpPr>
        <p:spPr>
          <a:xfrm>
            <a:off x="275779" y="563843"/>
            <a:ext cx="3895104" cy="4373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Click to edit Master text styles</a:t>
            </a:r>
          </a:p>
          <a:p>
            <a:pPr lvl="1"/>
            <a:r>
              <a:rPr lang="sl-SI" dirty="0"/>
              <a:t>Second level</a:t>
            </a:r>
          </a:p>
          <a:p>
            <a:pPr lvl="2"/>
            <a:r>
              <a:rPr lang="sl-SI" dirty="0"/>
              <a:t>Third level</a:t>
            </a:r>
          </a:p>
          <a:p>
            <a:pPr lvl="3"/>
            <a:r>
              <a:rPr lang="sl-SI" dirty="0"/>
              <a:t>Fourth level</a:t>
            </a:r>
          </a:p>
          <a:p>
            <a:pPr lvl="4"/>
            <a:r>
              <a:rPr lang="sl-SI" dirty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>
          <a:xfrm>
            <a:off x="4877300" y="563209"/>
            <a:ext cx="3834899" cy="4374196"/>
          </a:xfrm>
        </p:spPr>
        <p:txBody>
          <a:bodyPr/>
          <a:lstStyle/>
          <a:p>
            <a:pPr lvl="0"/>
            <a:r>
              <a:rPr lang="sl-SI" dirty="0"/>
              <a:t>Click to edit Master text styles</a:t>
            </a:r>
          </a:p>
          <a:p>
            <a:pPr lvl="1"/>
            <a:r>
              <a:rPr lang="sl-SI" dirty="0"/>
              <a:t>Second level</a:t>
            </a:r>
          </a:p>
          <a:p>
            <a:pPr lvl="2"/>
            <a:r>
              <a:rPr lang="sl-SI" dirty="0"/>
              <a:t>Third level</a:t>
            </a:r>
          </a:p>
          <a:p>
            <a:pPr lvl="3"/>
            <a:r>
              <a:rPr lang="sl-SI" dirty="0"/>
              <a:t>Fourth level</a:t>
            </a:r>
          </a:p>
          <a:p>
            <a:pPr lvl="4"/>
            <a:r>
              <a:rPr lang="sl-SI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032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HALF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licon_PRESENTATION-SALES_THEME_out_Artboard 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" y="-2249"/>
            <a:ext cx="9143870" cy="514799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712201" y="4830037"/>
            <a:ext cx="431799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13BAA922-A354-3542-8594-786BA9E049F8}" type="slidenum">
              <a:rPr lang="en-US" sz="700" smtClean="0">
                <a:solidFill>
                  <a:schemeClr val="bg1"/>
                </a:solidFill>
              </a:rPr>
              <a:t>‹#›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/>
          </p:nvPr>
        </p:nvSpPr>
        <p:spPr>
          <a:xfrm>
            <a:off x="275779" y="563843"/>
            <a:ext cx="3902617" cy="4374196"/>
          </a:xfrm>
        </p:spPr>
        <p:txBody>
          <a:bodyPr/>
          <a:lstStyle/>
          <a:p>
            <a:pPr lvl="0"/>
            <a:r>
              <a:rPr lang="sl-SI" dirty="0"/>
              <a:t>Click to edit Master text styles</a:t>
            </a:r>
          </a:p>
          <a:p>
            <a:pPr lvl="1"/>
            <a:r>
              <a:rPr lang="sl-SI" dirty="0"/>
              <a:t>Second level</a:t>
            </a:r>
          </a:p>
          <a:p>
            <a:pPr lvl="2"/>
            <a:r>
              <a:rPr lang="sl-SI" dirty="0"/>
              <a:t>Third level</a:t>
            </a:r>
          </a:p>
          <a:p>
            <a:pPr lvl="3"/>
            <a:r>
              <a:rPr lang="sl-SI" dirty="0"/>
              <a:t>Fourth level</a:t>
            </a:r>
          </a:p>
          <a:p>
            <a:pPr lvl="4"/>
            <a:r>
              <a:rPr lang="sl-SI" dirty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4884815" y="563843"/>
            <a:ext cx="3827385" cy="4373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Click to edit Master text styles</a:t>
            </a:r>
          </a:p>
          <a:p>
            <a:pPr lvl="1"/>
            <a:r>
              <a:rPr lang="sl-SI" dirty="0"/>
              <a:t>Second level</a:t>
            </a:r>
          </a:p>
          <a:p>
            <a:pPr lvl="2"/>
            <a:r>
              <a:rPr lang="sl-SI" dirty="0"/>
              <a:t>Third level</a:t>
            </a:r>
          </a:p>
          <a:p>
            <a:pPr lvl="3"/>
            <a:r>
              <a:rPr lang="sl-SI" dirty="0"/>
              <a:t>Fourth level</a:t>
            </a:r>
          </a:p>
          <a:p>
            <a:pPr lvl="4"/>
            <a:r>
              <a:rPr lang="sl-SI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777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2_3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licon_PRESENTATION-SALES_THEME_out_Artboard 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" y="-2249"/>
            <a:ext cx="9143870" cy="514799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712201" y="4830037"/>
            <a:ext cx="431799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13BAA922-A354-3542-8594-786BA9E049F8}" type="slidenum">
              <a:rPr lang="en-US" sz="700" smtClean="0">
                <a:solidFill>
                  <a:srgbClr val="294179"/>
                </a:solidFill>
              </a:rPr>
              <a:t>‹#›</a:t>
            </a:fld>
            <a:endParaRPr lang="en-US" sz="700" dirty="0">
              <a:solidFill>
                <a:srgbClr val="294179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275779" y="563563"/>
            <a:ext cx="5111750" cy="4373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08688" y="563563"/>
            <a:ext cx="2647950" cy="4441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3392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2_3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licon_PRESENTATION-SALES_THEME_out_Artboard 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" y="-2249"/>
            <a:ext cx="9143868" cy="514799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712201" y="4830037"/>
            <a:ext cx="431799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13BAA922-A354-3542-8594-786BA9E049F8}" type="slidenum">
              <a:rPr lang="en-US" sz="700" smtClean="0">
                <a:solidFill>
                  <a:schemeClr val="bg1"/>
                </a:solidFill>
              </a:rPr>
              <a:t>‹#›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3600450" y="563563"/>
            <a:ext cx="5111750" cy="4373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61938" y="563563"/>
            <a:ext cx="2900362" cy="43735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588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0">
          <p15:clr>
            <a:srgbClr val="FBAE40"/>
          </p15:clr>
        </p15:guide>
        <p15:guide id="2" pos="548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zadnja_Artboard 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" y="-2249"/>
            <a:ext cx="9143870" cy="5147999"/>
          </a:xfrm>
          <a:prstGeom prst="rect">
            <a:avLst/>
          </a:prstGeom>
        </p:spPr>
      </p:pic>
      <p:graphicFrame>
        <p:nvGraphicFramePr>
          <p:cNvPr id="9" name="Group 2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99943600"/>
              </p:ext>
            </p:extLst>
          </p:nvPr>
        </p:nvGraphicFramePr>
        <p:xfrm>
          <a:off x="275777" y="3591867"/>
          <a:ext cx="7390704" cy="1160272"/>
        </p:xfrm>
        <a:graphic>
          <a:graphicData uri="http://schemas.openxmlformats.org/drawingml/2006/table">
            <a:tbl>
              <a:tblPr/>
              <a:tblGrid>
                <a:gridCol w="1847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7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7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2792">
                <a:tc>
                  <a:txBody>
                    <a:bodyPr/>
                    <a:lstStyle/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94179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VALICON Ljubljana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Kopitarjeva 2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1000 Ljubljana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T: +386 1 420 49 00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F: +386 1 420 49 60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94179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info@valicon.si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294179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94179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VALICON Zagreb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Baruna </a:t>
                      </a:r>
                      <a:r>
                        <a:rPr kumimoji="0" lang="hr-H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Trenka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16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10000 Zagreb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T: +385 1 640 99 55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F: +385 1 640 99 56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94179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info@valicon.hr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294179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94179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VALICON Sarajevo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Branilaca Sarajeva 20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71000 Sarajevo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T: +387 33 258 655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F: +387 33 258 656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94179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info@valicon.ba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294179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94179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VALICON Beograd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Gavrila</a:t>
                      </a: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it-IT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Principa</a:t>
                      </a: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16/2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11000 Beograd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T: +381 11 32 86 978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</a:t>
                      </a: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: +381 11 30 30 444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94179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info@valicon.rs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294179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75777" y="1368904"/>
            <a:ext cx="5013665" cy="22229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85200" indent="0">
              <a:buNone/>
              <a:defRPr sz="1800"/>
            </a:lvl2pPr>
            <a:lvl3pPr marL="842400" indent="0">
              <a:buNone/>
              <a:defRPr sz="1800"/>
            </a:lvl3pPr>
            <a:lvl4pPr marL="1299600" indent="0">
              <a:buNone/>
              <a:defRPr sz="1800"/>
            </a:lvl4pPr>
            <a:lvl5pPr marL="1756800" indent="0">
              <a:buNone/>
              <a:defRPr sz="1800"/>
            </a:lvl5pPr>
          </a:lstStyle>
          <a:p>
            <a:pPr lvl="0"/>
            <a:r>
              <a:rPr lang="sl-SI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565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alicon_PRESENTATION-SALES_THEME_out_Artboard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" y="-4499"/>
            <a:ext cx="9143870" cy="514799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712201" y="4830037"/>
            <a:ext cx="431799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13BAA922-A354-3542-8594-786BA9E049F8}" type="slidenum">
              <a:rPr lang="en-US" sz="700" smtClean="0">
                <a:solidFill>
                  <a:schemeClr val="bg1"/>
                </a:solidFill>
              </a:rPr>
              <a:t>‹#›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5" name="Vertical Text Placeholder 14"/>
          <p:cNvSpPr>
            <a:spLocks noGrp="1"/>
          </p:cNvSpPr>
          <p:nvPr>
            <p:ph type="body" orient="vert" sz="quarter" idx="10"/>
          </p:nvPr>
        </p:nvSpPr>
        <p:spPr>
          <a:xfrm rot="10800000">
            <a:off x="8712199" y="-2"/>
            <a:ext cx="431735" cy="4661162"/>
          </a:xfrm>
        </p:spPr>
        <p:txBody>
          <a:bodyPr vert="eaVert" anchor="ctr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000">
                <a:solidFill>
                  <a:schemeClr val="bg2"/>
                </a:solidFill>
              </a:defRPr>
            </a:lvl1pPr>
            <a:lvl2pPr marL="385200" indent="0">
              <a:buNone/>
              <a:defRPr sz="1000">
                <a:solidFill>
                  <a:schemeClr val="bg2"/>
                </a:solidFill>
              </a:defRPr>
            </a:lvl2pPr>
            <a:lvl3pPr marL="842400" indent="0">
              <a:buNone/>
              <a:defRPr sz="1000">
                <a:solidFill>
                  <a:schemeClr val="bg2"/>
                </a:solidFill>
              </a:defRPr>
            </a:lvl3pPr>
            <a:lvl4pPr marL="1299600" indent="0">
              <a:buNone/>
              <a:defRPr sz="1000">
                <a:solidFill>
                  <a:schemeClr val="bg2"/>
                </a:solidFill>
              </a:defRPr>
            </a:lvl4pPr>
            <a:lvl5pPr marL="1756800" indent="0">
              <a:buNone/>
              <a:defRPr sz="10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1016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84B241-B01C-D044-98EE-CB8C20748D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958" y="2255736"/>
            <a:ext cx="6785403" cy="1467423"/>
          </a:xfrm>
        </p:spPr>
        <p:txBody>
          <a:bodyPr lIns="0" tIns="36000">
            <a:normAutofit/>
          </a:bodyPr>
          <a:lstStyle>
            <a:lvl1pPr marL="0" indent="0" algn="l">
              <a:buNone/>
              <a:defRPr sz="2000">
                <a:solidFill>
                  <a:srgbClr val="29417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/>
              <a:t>Podnaslov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66959" y="4054843"/>
            <a:ext cx="3194388" cy="634969"/>
          </a:xfrm>
        </p:spPr>
        <p:txBody>
          <a:bodyPr lIns="0" tIns="0" bIns="0" anchor="b">
            <a:normAutofit/>
          </a:bodyPr>
          <a:lstStyle>
            <a:lvl1pPr marL="0" indent="0">
              <a:buNone/>
              <a:defRPr sz="1200">
                <a:solidFill>
                  <a:srgbClr val="294179"/>
                </a:solidFill>
              </a:defRPr>
            </a:lvl1pPr>
            <a:lvl2pPr marL="457200" indent="0">
              <a:buNone/>
              <a:defRPr sz="1200">
                <a:solidFill>
                  <a:srgbClr val="294179"/>
                </a:solidFill>
              </a:defRPr>
            </a:lvl2pPr>
            <a:lvl3pPr marL="914400" indent="0">
              <a:buNone/>
              <a:defRPr sz="1200">
                <a:solidFill>
                  <a:srgbClr val="294179"/>
                </a:solidFill>
              </a:defRPr>
            </a:lvl3pPr>
            <a:lvl4pPr marL="1371600" indent="0">
              <a:buNone/>
              <a:defRPr sz="1200">
                <a:solidFill>
                  <a:srgbClr val="294179"/>
                </a:solidFill>
              </a:defRPr>
            </a:lvl4pPr>
            <a:lvl5pPr marL="1828800" indent="0">
              <a:buNone/>
              <a:defRPr sz="1200">
                <a:solidFill>
                  <a:srgbClr val="294179"/>
                </a:solidFill>
              </a:defRPr>
            </a:lvl5pPr>
          </a:lstStyle>
          <a:p>
            <a:pPr lvl="0"/>
            <a:r>
              <a:rPr lang="sl-SI" dirty="0"/>
              <a:t>Dodatni text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437F0C-2D80-034B-8A80-8E2AC95AB0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18183" y="4054843"/>
            <a:ext cx="3134178" cy="720861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756190-312B-424A-886E-1B56687ED39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46156" y="238829"/>
            <a:ext cx="1005531" cy="56715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GB" dirty="0"/>
              <a:t>Client Logo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709070-70B5-5E45-9669-41A9A7F021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6287" y="1137672"/>
            <a:ext cx="6785402" cy="1117358"/>
          </a:xfrm>
        </p:spPr>
        <p:txBody>
          <a:bodyPr anchor="b" anchorCtr="0">
            <a:normAutofit/>
          </a:bodyPr>
          <a:lstStyle>
            <a:lvl1pPr marL="0" indent="0">
              <a:buNone/>
              <a:defRPr sz="4000" b="1"/>
            </a:lvl1pPr>
          </a:lstStyle>
          <a:p>
            <a:pPr lvl="0"/>
            <a:r>
              <a:rPr lang="en-GB" dirty="0" err="1"/>
              <a:t>Naslov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0028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WITH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licon_PRESENTATION-SALES_THEME_out_CORPO_Artboard 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" y="-2249"/>
            <a:ext cx="9143870" cy="514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66959" y="1044816"/>
            <a:ext cx="6400800" cy="1102519"/>
          </a:xfrm>
        </p:spPr>
        <p:txBody>
          <a:bodyPr lIns="0" tIns="0" rIns="0" bIns="0">
            <a:normAutofit/>
          </a:bodyPr>
          <a:lstStyle>
            <a:lvl1pPr algn="l">
              <a:defRPr sz="3800" b="1">
                <a:solidFill>
                  <a:srgbClr val="294179"/>
                </a:solidFill>
              </a:defRPr>
            </a:lvl1pPr>
          </a:lstStyle>
          <a:p>
            <a:r>
              <a:rPr lang="sl-SI" dirty="0"/>
              <a:t>Naslov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959" y="2162881"/>
            <a:ext cx="6400800" cy="763971"/>
          </a:xfrm>
        </p:spPr>
        <p:txBody>
          <a:bodyPr lIns="0">
            <a:normAutofit/>
          </a:bodyPr>
          <a:lstStyle>
            <a:lvl1pPr marL="0" indent="0" algn="l">
              <a:buNone/>
              <a:defRPr sz="2000">
                <a:solidFill>
                  <a:srgbClr val="29417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/>
              <a:t>Podnaslov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66959" y="4182962"/>
            <a:ext cx="6400800" cy="506850"/>
          </a:xfrm>
        </p:spPr>
        <p:txBody>
          <a:bodyPr lIns="0" tIns="0" bIns="0" anchor="b">
            <a:normAutofit/>
          </a:bodyPr>
          <a:lstStyle>
            <a:lvl1pPr marL="0" indent="0">
              <a:buNone/>
              <a:defRPr sz="1200">
                <a:solidFill>
                  <a:srgbClr val="294179"/>
                </a:solidFill>
              </a:defRPr>
            </a:lvl1pPr>
            <a:lvl2pPr marL="457200" indent="0">
              <a:buNone/>
              <a:defRPr sz="1200">
                <a:solidFill>
                  <a:srgbClr val="294179"/>
                </a:solidFill>
              </a:defRPr>
            </a:lvl2pPr>
            <a:lvl3pPr marL="914400" indent="0">
              <a:buNone/>
              <a:defRPr sz="1200">
                <a:solidFill>
                  <a:srgbClr val="294179"/>
                </a:solidFill>
              </a:defRPr>
            </a:lvl3pPr>
            <a:lvl4pPr marL="1371600" indent="0">
              <a:buNone/>
              <a:defRPr sz="1200">
                <a:solidFill>
                  <a:srgbClr val="294179"/>
                </a:solidFill>
              </a:defRPr>
            </a:lvl4pPr>
            <a:lvl5pPr marL="1828800" indent="0">
              <a:buNone/>
              <a:defRPr sz="1200">
                <a:solidFill>
                  <a:srgbClr val="294179"/>
                </a:solidFill>
              </a:defRPr>
            </a:lvl5pPr>
          </a:lstStyle>
          <a:p>
            <a:pPr lvl="0"/>
            <a:r>
              <a:rPr lang="sl-SI" dirty="0"/>
              <a:t>Dodatni text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393925" y="365125"/>
            <a:ext cx="1080038" cy="72803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46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D98DB2-B150-EE4F-BE30-1E4B7F3AE1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51404" y="1551632"/>
            <a:ext cx="5013665" cy="181033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85200" indent="0">
              <a:buNone/>
              <a:defRPr sz="1800"/>
            </a:lvl2pPr>
            <a:lvl3pPr marL="842400" indent="0">
              <a:buNone/>
              <a:defRPr sz="1800"/>
            </a:lvl3pPr>
            <a:lvl4pPr marL="1299600" indent="0">
              <a:buNone/>
              <a:defRPr sz="1800"/>
            </a:lvl4pPr>
            <a:lvl5pPr marL="1756800" indent="0">
              <a:buNone/>
              <a:defRPr sz="1800"/>
            </a:lvl5pPr>
          </a:lstStyle>
          <a:p>
            <a:pPr lvl="0"/>
            <a:r>
              <a:rPr lang="sl-SI" dirty="0"/>
              <a:t>Click to edit Master text styles</a:t>
            </a:r>
          </a:p>
        </p:txBody>
      </p:sp>
      <p:graphicFrame>
        <p:nvGraphicFramePr>
          <p:cNvPr id="8" name="Group 22">
            <a:extLst>
              <a:ext uri="{FF2B5EF4-FFF2-40B4-BE49-F238E27FC236}">
                <a16:creationId xmlns:a16="http://schemas.microsoft.com/office/drawing/2014/main" id="{35DF56DB-B2F7-B341-BAA0-9261DA48D731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351404" y="3591867"/>
          <a:ext cx="7390704" cy="1160272"/>
        </p:xfrm>
        <a:graphic>
          <a:graphicData uri="http://schemas.openxmlformats.org/drawingml/2006/table">
            <a:tbl>
              <a:tblPr/>
              <a:tblGrid>
                <a:gridCol w="1847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7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7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2792">
                <a:tc>
                  <a:txBody>
                    <a:bodyPr/>
                    <a:lstStyle/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94179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VALICON Ljubljana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Kopitarjeva 2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1000 Ljubljana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T: +386 1 420 49 00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F: +386 1 420 49 60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94179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info@valicon.si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294179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94179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VALICON Zagreb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Draškovićeva</a:t>
                      </a: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ulica 54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10000 Zagreb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T: +385 1 640 99 55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F: +385 1 640 99 56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94179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info@valicon.hr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294179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94179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VALICON Sarajevo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Branilaca Sarajeva 20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71000 Sarajevo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T: +387 33 258 655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F: +387 33 258 656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94179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info@valicon.ba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294179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94179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VALICON Beograd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Gavrila</a:t>
                      </a: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it-IT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Principa</a:t>
                      </a: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16/2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11000 Beograd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T: +381 11 32 86 978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</a:t>
                      </a: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8183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: +381 11 30 30 444</a:t>
                      </a:r>
                    </a:p>
                    <a:p>
                      <a:pPr marL="98425" marR="0" lvl="0" indent="-98425" algn="l" defTabSz="412750" rtl="0" eaLnBrk="0" fontAlgn="base" latinLnBrk="0" hangingPunct="0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94179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info@valicon.rs</a:t>
                      </a:r>
                      <a:endParaRPr kumimoji="0" 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294179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DD33554-7055-C74E-AAC4-BBA0E49A0B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25616" y="254701"/>
            <a:ext cx="2589398" cy="59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10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alicon_PRESENTATION-SALES_THEME_out_Artboard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" y="-4499"/>
            <a:ext cx="9143870" cy="514799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712201" y="4830037"/>
            <a:ext cx="431799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13BAA922-A354-3542-8594-786BA9E049F8}" type="slidenum">
              <a:rPr lang="en-US" sz="700" smtClean="0">
                <a:solidFill>
                  <a:schemeClr val="bg1"/>
                </a:solidFill>
              </a:rPr>
              <a:t>‹#›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779" y="563843"/>
            <a:ext cx="8229600" cy="462166"/>
          </a:xfrm>
        </p:spPr>
        <p:txBody>
          <a:bodyPr lIns="0" tIns="0" rIns="0" bIns="0" anchor="t">
            <a:noAutofit/>
          </a:bodyPr>
          <a:lstStyle>
            <a:lvl1pPr algn="l">
              <a:defRPr sz="2800"/>
            </a:lvl1pPr>
          </a:lstStyle>
          <a:p>
            <a:r>
              <a:rPr lang="sl-SI" dirty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14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alicon_PRESENTATION-SALES_THEME_out_Artboard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" y="-4499"/>
            <a:ext cx="9143870" cy="514799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712201" y="4830037"/>
            <a:ext cx="431799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13BAA922-A354-3542-8594-786BA9E049F8}" type="slidenum">
              <a:rPr lang="en-US" sz="700" smtClean="0">
                <a:solidFill>
                  <a:schemeClr val="bg1"/>
                </a:solidFill>
              </a:rPr>
              <a:t>‹#›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779" y="563843"/>
            <a:ext cx="8229600" cy="462166"/>
          </a:xfrm>
        </p:spPr>
        <p:txBody>
          <a:bodyPr lIns="0" tIns="0" rIns="0" bIns="0" anchor="t">
            <a:noAutofit/>
          </a:bodyPr>
          <a:lstStyle>
            <a:lvl1pPr algn="l">
              <a:defRPr sz="2800"/>
            </a:lvl1pPr>
          </a:lstStyle>
          <a:p>
            <a:r>
              <a:rPr lang="sl-SI" dirty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276225" y="1162050"/>
            <a:ext cx="8229600" cy="3775075"/>
          </a:xfrm>
        </p:spPr>
        <p:txBody>
          <a:bodyPr/>
          <a:lstStyle/>
          <a:p>
            <a:pPr lvl="0"/>
            <a:r>
              <a:rPr lang="sl-SI" dirty="0"/>
              <a:t>Click to edit Master text styles</a:t>
            </a:r>
          </a:p>
          <a:p>
            <a:pPr lvl="1"/>
            <a:r>
              <a:rPr lang="sl-SI" dirty="0"/>
              <a:t>Second level</a:t>
            </a:r>
          </a:p>
          <a:p>
            <a:pPr lvl="2"/>
            <a:r>
              <a:rPr lang="sl-SI" dirty="0"/>
              <a:t>Third level</a:t>
            </a:r>
          </a:p>
          <a:p>
            <a:pPr lvl="3"/>
            <a:r>
              <a:rPr lang="sl-SI" dirty="0"/>
              <a:t>Fourth level</a:t>
            </a:r>
          </a:p>
          <a:p>
            <a:pPr lvl="4"/>
            <a:r>
              <a:rPr lang="sl-SI" dirty="0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81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_No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Valicon_PRESENTATION-SALES_THEME_out_Artboard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" y="-4499"/>
            <a:ext cx="9143870" cy="5147999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712201" y="4830037"/>
            <a:ext cx="431799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13BAA922-A354-3542-8594-786BA9E049F8}" type="slidenum">
              <a:rPr lang="en-US" sz="700" smtClean="0">
                <a:solidFill>
                  <a:schemeClr val="bg1"/>
                </a:solidFill>
              </a:rPr>
              <a:t>‹#›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3"/>
          </p:nvPr>
        </p:nvSpPr>
        <p:spPr>
          <a:xfrm>
            <a:off x="275779" y="563842"/>
            <a:ext cx="4038600" cy="4373917"/>
          </a:xfrm>
        </p:spPr>
        <p:txBody>
          <a:bodyPr/>
          <a:lstStyle/>
          <a:p>
            <a:pPr lvl="0"/>
            <a:r>
              <a:rPr lang="sl-SI" dirty="0"/>
              <a:t>Click to edit Master text styles</a:t>
            </a:r>
          </a:p>
          <a:p>
            <a:pPr lvl="1"/>
            <a:r>
              <a:rPr lang="sl-SI" dirty="0"/>
              <a:t>Second level</a:t>
            </a:r>
          </a:p>
          <a:p>
            <a:pPr lvl="2"/>
            <a:r>
              <a:rPr lang="sl-SI" dirty="0"/>
              <a:t>Third level</a:t>
            </a:r>
          </a:p>
          <a:p>
            <a:pPr lvl="3"/>
            <a:r>
              <a:rPr lang="sl-SI" dirty="0"/>
              <a:t>Fourth level</a:t>
            </a:r>
          </a:p>
          <a:p>
            <a:pPr lvl="4"/>
            <a:r>
              <a:rPr lang="sl-SI" dirty="0"/>
              <a:t>Fifth level</a:t>
            </a:r>
            <a:endParaRPr lang="en-US" dirty="0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14"/>
          </p:nvPr>
        </p:nvSpPr>
        <p:spPr>
          <a:xfrm>
            <a:off x="4473757" y="563842"/>
            <a:ext cx="4038600" cy="4373917"/>
          </a:xfrm>
        </p:spPr>
        <p:txBody>
          <a:bodyPr/>
          <a:lstStyle/>
          <a:p>
            <a:pPr lvl="0"/>
            <a:r>
              <a:rPr lang="sl-SI" dirty="0"/>
              <a:t>Click to edit Master text styles</a:t>
            </a:r>
          </a:p>
          <a:p>
            <a:pPr lvl="1"/>
            <a:r>
              <a:rPr lang="sl-SI" dirty="0"/>
              <a:t>Second level</a:t>
            </a:r>
          </a:p>
          <a:p>
            <a:pPr lvl="2"/>
            <a:r>
              <a:rPr lang="sl-SI" dirty="0"/>
              <a:t>Third level</a:t>
            </a:r>
          </a:p>
          <a:p>
            <a:pPr lvl="3"/>
            <a:r>
              <a:rPr lang="sl-SI" dirty="0"/>
              <a:t>Fourth level</a:t>
            </a:r>
          </a:p>
          <a:p>
            <a:pPr lvl="4"/>
            <a:r>
              <a:rPr lang="sl-SI" dirty="0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443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_with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Valicon_PRESENTATION-SALES_THEME_out_Artboard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" y="-4499"/>
            <a:ext cx="9143870" cy="5147999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712201" y="4830037"/>
            <a:ext cx="431799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13BAA922-A354-3542-8594-786BA9E049F8}" type="slidenum">
              <a:rPr lang="en-US" sz="700" smtClean="0">
                <a:solidFill>
                  <a:schemeClr val="bg1"/>
                </a:solidFill>
              </a:rPr>
              <a:t>‹#›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779" y="563842"/>
            <a:ext cx="8229600" cy="439953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/>
            </a:lvl1pPr>
          </a:lstStyle>
          <a:p>
            <a:r>
              <a:rPr lang="sl-SI" dirty="0"/>
              <a:t>Click to edit Master title style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3"/>
          </p:nvPr>
        </p:nvSpPr>
        <p:spPr>
          <a:xfrm>
            <a:off x="275779" y="1162374"/>
            <a:ext cx="4038600" cy="3775385"/>
          </a:xfrm>
        </p:spPr>
        <p:txBody>
          <a:bodyPr/>
          <a:lstStyle/>
          <a:p>
            <a:pPr lvl="0"/>
            <a:r>
              <a:rPr lang="sl-SI" dirty="0"/>
              <a:t>Click to edit Master text styles</a:t>
            </a:r>
          </a:p>
          <a:p>
            <a:pPr lvl="1"/>
            <a:r>
              <a:rPr lang="sl-SI" dirty="0"/>
              <a:t>Second level</a:t>
            </a:r>
          </a:p>
          <a:p>
            <a:pPr lvl="2"/>
            <a:r>
              <a:rPr lang="sl-SI" dirty="0"/>
              <a:t>Third level</a:t>
            </a:r>
          </a:p>
          <a:p>
            <a:pPr lvl="3"/>
            <a:r>
              <a:rPr lang="sl-SI" dirty="0"/>
              <a:t>Fourth level</a:t>
            </a:r>
          </a:p>
          <a:p>
            <a:pPr lvl="4"/>
            <a:r>
              <a:rPr lang="sl-SI" dirty="0"/>
              <a:t>Fifth level</a:t>
            </a:r>
            <a:endParaRPr lang="en-US" dirty="0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14"/>
          </p:nvPr>
        </p:nvSpPr>
        <p:spPr>
          <a:xfrm>
            <a:off x="4473757" y="1162374"/>
            <a:ext cx="4038600" cy="3775385"/>
          </a:xfrm>
        </p:spPr>
        <p:txBody>
          <a:bodyPr/>
          <a:lstStyle/>
          <a:p>
            <a:pPr lvl="0"/>
            <a:r>
              <a:rPr lang="sl-SI" dirty="0"/>
              <a:t>Click to edit Master text styles</a:t>
            </a:r>
          </a:p>
          <a:p>
            <a:pPr lvl="1"/>
            <a:r>
              <a:rPr lang="sl-SI" dirty="0"/>
              <a:t>Second level</a:t>
            </a:r>
          </a:p>
          <a:p>
            <a:pPr lvl="2"/>
            <a:r>
              <a:rPr lang="sl-SI" dirty="0"/>
              <a:t>Third level</a:t>
            </a:r>
          </a:p>
          <a:p>
            <a:pPr lvl="3"/>
            <a:r>
              <a:rPr lang="sl-SI" dirty="0"/>
              <a:t>Fourth level</a:t>
            </a:r>
          </a:p>
          <a:p>
            <a:pPr lvl="4"/>
            <a:r>
              <a:rPr lang="sl-SI" dirty="0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1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_F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alicon_PRESENTATION-SALES_THEME_out_Artboard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" y="-4499"/>
            <a:ext cx="9143870" cy="514799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712201" y="4830037"/>
            <a:ext cx="431799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13BAA922-A354-3542-8594-786BA9E049F8}" type="slidenum">
              <a:rPr lang="en-US" sz="700" smtClean="0">
                <a:solidFill>
                  <a:schemeClr val="bg1"/>
                </a:solidFill>
              </a:rPr>
              <a:t>‹#›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189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alicon_PRESENTATION-SALES_THEME_out_Artboard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" y="-4499"/>
            <a:ext cx="9143870" cy="514799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712201" y="4830037"/>
            <a:ext cx="431799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fld id="{13BAA922-A354-3542-8594-786BA9E049F8}" type="slidenum">
              <a:rPr lang="en-US" sz="700" smtClean="0">
                <a:solidFill>
                  <a:schemeClr val="bg1"/>
                </a:solidFill>
              </a:rPr>
              <a:t>‹#›</a:t>
            </a:fld>
            <a:endParaRPr lang="en-US" sz="7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75780" y="959244"/>
            <a:ext cx="824356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75779" y="4778593"/>
            <a:ext cx="824356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75779" y="425582"/>
            <a:ext cx="4310063" cy="252000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  <a:lvl2pPr marL="277200" indent="0">
              <a:buNone/>
              <a:defRPr/>
            </a:lvl2pPr>
            <a:lvl3pPr marL="554400" indent="0">
              <a:buNone/>
              <a:defRPr/>
            </a:lvl3pPr>
            <a:lvl4pPr marL="831600" indent="0">
              <a:buNone/>
              <a:defRPr/>
            </a:lvl4pPr>
            <a:lvl5pPr marL="1144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76225" y="687388"/>
            <a:ext cx="7537450" cy="27146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7813675" y="688850"/>
            <a:ext cx="706438" cy="270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n=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276225" y="4786027"/>
            <a:ext cx="6377336" cy="27146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653561" y="4786027"/>
            <a:ext cx="1866552" cy="27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Base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339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l-SI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l-SI" dirty="0"/>
              <a:t>Click to edit Master text styles</a:t>
            </a:r>
          </a:p>
          <a:p>
            <a:pPr lvl="1"/>
            <a:r>
              <a:rPr lang="sl-SI" dirty="0"/>
              <a:t>Second level</a:t>
            </a:r>
          </a:p>
          <a:p>
            <a:pPr lvl="2"/>
            <a:r>
              <a:rPr lang="sl-SI" dirty="0"/>
              <a:t>Third level</a:t>
            </a:r>
          </a:p>
          <a:p>
            <a:pPr lvl="3"/>
            <a:r>
              <a:rPr lang="sl-SI" dirty="0"/>
              <a:t>Fourth level</a:t>
            </a:r>
          </a:p>
          <a:p>
            <a:pPr lvl="4"/>
            <a:r>
              <a:rPr lang="sl-SI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 rot="16200000">
            <a:off x="6630863" y="2090311"/>
            <a:ext cx="4594623" cy="41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03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649" r:id="rId2"/>
    <p:sldLayoutId id="2147483718" r:id="rId3"/>
    <p:sldLayoutId id="2147483703" r:id="rId4"/>
    <p:sldLayoutId id="2147483704" r:id="rId5"/>
    <p:sldLayoutId id="2147483652" r:id="rId6"/>
    <p:sldLayoutId id="2147483705" r:id="rId7"/>
    <p:sldLayoutId id="2147483702" r:id="rId8"/>
    <p:sldLayoutId id="2147483713" r:id="rId9"/>
    <p:sldLayoutId id="2147483719" r:id="rId10"/>
    <p:sldLayoutId id="2147483720" r:id="rId11"/>
    <p:sldLayoutId id="2147483722" r:id="rId12"/>
    <p:sldLayoutId id="2147483721" r:id="rId13"/>
    <p:sldLayoutId id="2147483712" r:id="rId14"/>
    <p:sldLayoutId id="2147483707" r:id="rId15"/>
    <p:sldLayoutId id="2147483706" r:id="rId16"/>
    <p:sldLayoutId id="2147483686" r:id="rId17"/>
    <p:sldLayoutId id="2147483687" r:id="rId18"/>
    <p:sldLayoutId id="2147483708" r:id="rId19"/>
    <p:sldLayoutId id="2147483709" r:id="rId20"/>
    <p:sldLayoutId id="2147483710" r:id="rId21"/>
    <p:sldLayoutId id="2147483711" r:id="rId22"/>
    <p:sldLayoutId id="2147483716" r:id="rId23"/>
    <p:sldLayoutId id="2147483717" r:id="rId24"/>
    <p:sldLayoutId id="2147483715" r:id="rId25"/>
    <p:sldLayoutId id="2147483714" r:id="rId26"/>
    <p:sldLayoutId id="2147483666" r:id="rId27"/>
    <p:sldLayoutId id="2147483724" r:id="rId28"/>
    <p:sldLayoutId id="2147483725" r:id="rId29"/>
    <p:sldLayoutId id="2147483726" r:id="rId3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8000" indent="-198000" algn="l" defTabSz="457200" rtl="0" eaLnBrk="1" latinLnBrk="0" hangingPunct="1">
        <a:spcBef>
          <a:spcPts val="432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89600" indent="-2124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12800" indent="-1584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90000" indent="-1584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03200" indent="-158400" algn="l" defTabSz="457200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Predstavitev rezultatov kontinuirane raziskave</a:t>
            </a:r>
          </a:p>
          <a:p>
            <a:pPr algn="ctr" fontAlgn="base"/>
            <a:endParaRPr lang="sl-SI" dirty="0"/>
          </a:p>
          <a:p>
            <a:pPr fontAlgn="base"/>
            <a:r>
              <a:rPr lang="sl-SI" b="1" i="0" dirty="0">
                <a:solidFill>
                  <a:srgbClr val="59BA47"/>
                </a:solidFill>
                <a:effectLst/>
                <a:latin typeface="Source Sans Pro" panose="020B0503030403020204" pitchFamily="34" charset="0"/>
              </a:rPr>
              <a:t>20. Vrh kmetijskih in živilskih podjetij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dirty="0"/>
              <a:t>Andraž Zorko, CEO </a:t>
            </a:r>
            <a:r>
              <a:rPr lang="sl-SI"/>
              <a:t>in partner</a:t>
            </a:r>
            <a:endParaRPr lang="sl-SI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l-SI" dirty="0"/>
              <a:t>Potrošniški monitor 2021</a:t>
            </a:r>
          </a:p>
        </p:txBody>
      </p:sp>
      <p:sp>
        <p:nvSpPr>
          <p:cNvPr id="5" name="Rectangle 4"/>
          <p:cNvSpPr/>
          <p:nvPr/>
        </p:nvSpPr>
        <p:spPr>
          <a:xfrm>
            <a:off x="6519721" y="357205"/>
            <a:ext cx="654825" cy="654825"/>
          </a:xfrm>
          <a:prstGeom prst="rect">
            <a:avLst/>
          </a:prstGeom>
          <a:solidFill>
            <a:srgbClr val="2941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bIns="108000" rtlCol="0" anchor="ctr">
            <a:normAutofit fontScale="7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sl-SI" sz="1200"/>
              <a:t>Prostor</a:t>
            </a:r>
            <a:r>
              <a:rPr lang="sl-SI" sz="1200" baseline="0"/>
              <a:t> za logotip naročnika.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5F88CB-CC14-47BC-9555-A22A8FA30F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6848"/>
          <a:stretch/>
        </p:blipFill>
        <p:spPr>
          <a:xfrm>
            <a:off x="6245815" y="49617"/>
            <a:ext cx="1202635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02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75780" y="942975"/>
            <a:ext cx="824356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5779" y="4659649"/>
            <a:ext cx="824356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Vertical Text Placeholder 3"/>
          <p:cNvSpPr>
            <a:spLocks noGrp="1"/>
          </p:cNvSpPr>
          <p:nvPr>
            <p:ph type="body" orient="vert" sz="quarter" idx="4294967295"/>
          </p:nvPr>
        </p:nvSpPr>
        <p:spPr>
          <a:xfrm rot="10800000">
            <a:off x="8712199" y="-2"/>
            <a:ext cx="431735" cy="4661162"/>
          </a:xfrm>
        </p:spPr>
        <p:txBody>
          <a:bodyPr/>
          <a:lstStyle/>
          <a:p>
            <a:endParaRPr lang="sl-SI"/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533DC791-6BAC-4776-A6C1-AD19F7080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79" y="434975"/>
            <a:ext cx="26213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sz="1600" b="1" dirty="0">
                <a:solidFill>
                  <a:srgbClr val="294179"/>
                </a:solidFill>
              </a:rPr>
              <a:t>Nakupne navade - Načrtovanje</a:t>
            </a: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6B6367F6-1C01-4F25-885C-162BFD622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79" y="685800"/>
            <a:ext cx="26422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sz="1200" dirty="0"/>
              <a:t>Delež odgovorov „popolnoma se strinjam“</a:t>
            </a:r>
            <a:endParaRPr lang="sl-SI" sz="1200" dirty="0">
              <a:solidFill>
                <a:srgbClr val="294179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0684CE8-6CF1-4F97-8AFA-BED566BD0930}"/>
              </a:ext>
            </a:extLst>
          </p:cNvPr>
          <p:cNvSpPr txBox="1">
            <a:spLocks/>
          </p:cNvSpPr>
          <p:nvPr/>
        </p:nvSpPr>
        <p:spPr>
          <a:xfrm>
            <a:off x="275779" y="4659649"/>
            <a:ext cx="8243567" cy="369550"/>
          </a:xfrm>
          <a:prstGeom prst="rect">
            <a:avLst/>
          </a:prstGeom>
        </p:spPr>
        <p:txBody>
          <a:bodyPr lIns="0" bIns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200" dirty="0"/>
              <a:t>Prosimo, preberite spodnje trditve v zvezi z vsakodnevnim nakupovanjem hrane, pijače, osebne kozmetike, čistil ipd... V kolikšni meri se strinjate s spodnjimi trditvami?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F3738E46-5150-4155-AD6A-B48DABC5D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1197" y="501134"/>
            <a:ext cx="14260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sl-SI" sz="1200" dirty="0"/>
              <a:t>Osnova: anketiranci po</a:t>
            </a:r>
          </a:p>
          <a:p>
            <a:pPr algn="r"/>
            <a:r>
              <a:rPr lang="sl-SI" sz="1200" dirty="0"/>
              <a:t>časovnih točkah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F4D42E-AB61-432D-865E-0ECB3E2C26F4}"/>
              </a:ext>
            </a:extLst>
          </p:cNvPr>
          <p:cNvSpPr/>
          <p:nvPr/>
        </p:nvSpPr>
        <p:spPr>
          <a:xfrm>
            <a:off x="7277104" y="1651941"/>
            <a:ext cx="720000" cy="379562"/>
          </a:xfrm>
          <a:prstGeom prst="ellipse">
            <a:avLst/>
          </a:prstGeom>
          <a:gradFill flip="none" rotWithShape="1">
            <a:gsLst>
              <a:gs pos="0">
                <a:srgbClr val="636463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b="1" dirty="0">
                <a:solidFill>
                  <a:srgbClr val="294179"/>
                </a:solidFill>
                <a:cs typeface="Arial" panose="020B0604020202020204" pitchFamily="34" charset="0"/>
              </a:rPr>
              <a:t>+5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0F07BF6-0477-462E-A037-52BDBFA5BFD2}"/>
              </a:ext>
            </a:extLst>
          </p:cNvPr>
          <p:cNvSpPr/>
          <p:nvPr/>
        </p:nvSpPr>
        <p:spPr>
          <a:xfrm>
            <a:off x="7273426" y="3887846"/>
            <a:ext cx="720000" cy="379562"/>
          </a:xfrm>
          <a:prstGeom prst="ellipse">
            <a:avLst/>
          </a:prstGeom>
          <a:gradFill flip="none" rotWithShape="1">
            <a:gsLst>
              <a:gs pos="0">
                <a:srgbClr val="636463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b="1" dirty="0">
                <a:solidFill>
                  <a:srgbClr val="294179"/>
                </a:solidFill>
                <a:cs typeface="Arial" panose="020B0604020202020204" pitchFamily="34" charset="0"/>
              </a:rPr>
              <a:t>-3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13B1406-9BED-4B1C-A844-1E743C60764E}"/>
              </a:ext>
            </a:extLst>
          </p:cNvPr>
          <p:cNvSpPr/>
          <p:nvPr/>
        </p:nvSpPr>
        <p:spPr>
          <a:xfrm>
            <a:off x="7274652" y="2771793"/>
            <a:ext cx="720000" cy="379562"/>
          </a:xfrm>
          <a:prstGeom prst="ellipse">
            <a:avLst/>
          </a:prstGeom>
          <a:gradFill flip="none" rotWithShape="1">
            <a:gsLst>
              <a:gs pos="0">
                <a:srgbClr val="636463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b="1" dirty="0">
                <a:solidFill>
                  <a:srgbClr val="294179"/>
                </a:solidFill>
                <a:cs typeface="Arial" panose="020B0604020202020204" pitchFamily="34" charset="0"/>
              </a:rPr>
              <a:t>-5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000" y="950400"/>
            <a:ext cx="5669528" cy="3708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239A2D2-8E78-4402-BF01-20F2BCE2B9C1}"/>
              </a:ext>
            </a:extLst>
          </p:cNvPr>
          <p:cNvSpPr txBox="1"/>
          <p:nvPr/>
        </p:nvSpPr>
        <p:spPr>
          <a:xfrm>
            <a:off x="7091396" y="1015555"/>
            <a:ext cx="1309227" cy="24414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sl-SI" sz="1000" b="1" dirty="0"/>
              <a:t>primerjava z letom 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F9FBC1-8C75-4765-9B3C-FE16F2EF6A17}"/>
              </a:ext>
            </a:extLst>
          </p:cNvPr>
          <p:cNvSpPr txBox="1"/>
          <p:nvPr/>
        </p:nvSpPr>
        <p:spPr>
          <a:xfrm flipH="1">
            <a:off x="8122075" y="1422404"/>
            <a:ext cx="278548" cy="717972"/>
          </a:xfrm>
          <a:prstGeom prst="rect">
            <a:avLst/>
          </a:prstGeom>
        </p:spPr>
        <p:txBody>
          <a:bodyPr wrap="none" lIns="0" tIns="0" rIns="0" bIns="0" rtlCol="0" anchor="t">
            <a:noAutofit/>
          </a:bodyPr>
          <a:lstStyle/>
          <a:p>
            <a:r>
              <a:rPr lang="sl-SI" sz="6000" dirty="0"/>
              <a:t>!</a:t>
            </a:r>
            <a:endParaRPr lang="en-US" sz="6000" dirty="0" err="1"/>
          </a:p>
        </p:txBody>
      </p:sp>
    </p:spTree>
    <p:extLst>
      <p:ext uri="{BB962C8B-B14F-4D97-AF65-F5344CB8AC3E}">
        <p14:creationId xmlns:p14="http://schemas.microsoft.com/office/powerpoint/2010/main" val="1320089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75780" y="942975"/>
            <a:ext cx="824356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5779" y="4659649"/>
            <a:ext cx="824356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Vertical Text Placeholder 3"/>
          <p:cNvSpPr>
            <a:spLocks noGrp="1"/>
          </p:cNvSpPr>
          <p:nvPr>
            <p:ph type="body" orient="vert" sz="quarter" idx="4294967295"/>
          </p:nvPr>
        </p:nvSpPr>
        <p:spPr>
          <a:xfrm rot="10800000">
            <a:off x="8712199" y="-2"/>
            <a:ext cx="431735" cy="4661162"/>
          </a:xfrm>
        </p:spPr>
        <p:txBody>
          <a:bodyPr/>
          <a:lstStyle/>
          <a:p>
            <a:endParaRPr lang="sl-SI"/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533DC791-6BAC-4776-A6C1-AD19F7080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79" y="434975"/>
            <a:ext cx="31120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sz="1600" b="1" dirty="0">
                <a:solidFill>
                  <a:srgbClr val="294179"/>
                </a:solidFill>
              </a:rPr>
              <a:t>Nakupne navade – Cena in frekvenca</a:t>
            </a: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6B6367F6-1C01-4F25-885C-162BFD622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79" y="685800"/>
            <a:ext cx="347569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sz="1200" dirty="0"/>
              <a:t>Delež odgovorov „strinjam se + popolnoma se strinjam“</a:t>
            </a:r>
            <a:endParaRPr lang="sl-SI" sz="1200" dirty="0">
              <a:solidFill>
                <a:srgbClr val="294179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0684CE8-6CF1-4F97-8AFA-BED566BD0930}"/>
              </a:ext>
            </a:extLst>
          </p:cNvPr>
          <p:cNvSpPr txBox="1">
            <a:spLocks/>
          </p:cNvSpPr>
          <p:nvPr/>
        </p:nvSpPr>
        <p:spPr>
          <a:xfrm>
            <a:off x="275779" y="4659649"/>
            <a:ext cx="8243567" cy="369550"/>
          </a:xfrm>
          <a:prstGeom prst="rect">
            <a:avLst/>
          </a:prstGeom>
        </p:spPr>
        <p:txBody>
          <a:bodyPr lIns="0" bIns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200" dirty="0"/>
              <a:t>V kolikšni meri se strinjate s trditvami, ko gre za nakupovanje hrane, pijače, osebne kozmetike, čistil ipd... ?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F3738E46-5150-4155-AD6A-B48DABC5D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1197" y="501134"/>
            <a:ext cx="14260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sl-SI" sz="1200" dirty="0"/>
              <a:t>Osnova: anketiranci po</a:t>
            </a:r>
          </a:p>
          <a:p>
            <a:pPr algn="r"/>
            <a:r>
              <a:rPr lang="sl-SI" sz="1200" dirty="0"/>
              <a:t>časovnih točkah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F4D42E-AB61-432D-865E-0ECB3E2C26F4}"/>
              </a:ext>
            </a:extLst>
          </p:cNvPr>
          <p:cNvSpPr/>
          <p:nvPr/>
        </p:nvSpPr>
        <p:spPr>
          <a:xfrm>
            <a:off x="7012253" y="1446403"/>
            <a:ext cx="720000" cy="379562"/>
          </a:xfrm>
          <a:prstGeom prst="ellipse">
            <a:avLst/>
          </a:prstGeom>
          <a:gradFill flip="none" rotWithShape="1">
            <a:gsLst>
              <a:gs pos="0">
                <a:srgbClr val="636463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b="1" dirty="0">
                <a:solidFill>
                  <a:srgbClr val="294179"/>
                </a:solidFill>
                <a:cs typeface="Arial" panose="020B0604020202020204" pitchFamily="34" charset="0"/>
              </a:rPr>
              <a:t>-3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0F07BF6-0477-462E-A037-52BDBFA5BFD2}"/>
              </a:ext>
            </a:extLst>
          </p:cNvPr>
          <p:cNvSpPr/>
          <p:nvPr/>
        </p:nvSpPr>
        <p:spPr>
          <a:xfrm>
            <a:off x="7012253" y="2368977"/>
            <a:ext cx="720000" cy="379562"/>
          </a:xfrm>
          <a:prstGeom prst="ellipse">
            <a:avLst/>
          </a:prstGeom>
          <a:gradFill flip="none" rotWithShape="1">
            <a:gsLst>
              <a:gs pos="0">
                <a:srgbClr val="636463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b="1" dirty="0">
                <a:solidFill>
                  <a:srgbClr val="294179"/>
                </a:solidFill>
                <a:cs typeface="Arial" panose="020B0604020202020204" pitchFamily="34" charset="0"/>
              </a:rPr>
              <a:t>-4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13B1406-9BED-4B1C-A844-1E743C60764E}"/>
              </a:ext>
            </a:extLst>
          </p:cNvPr>
          <p:cNvSpPr/>
          <p:nvPr/>
        </p:nvSpPr>
        <p:spPr>
          <a:xfrm>
            <a:off x="7012253" y="1907690"/>
            <a:ext cx="720000" cy="379562"/>
          </a:xfrm>
          <a:prstGeom prst="ellipse">
            <a:avLst/>
          </a:prstGeom>
          <a:gradFill flip="none" rotWithShape="1">
            <a:gsLst>
              <a:gs pos="0">
                <a:srgbClr val="636463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b="1" dirty="0">
                <a:solidFill>
                  <a:srgbClr val="294179"/>
                </a:solidFill>
                <a:cs typeface="Arial" panose="020B0604020202020204" pitchFamily="34" charset="0"/>
              </a:rPr>
              <a:t>-4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39A2D2-8E78-4402-BF01-20F2BCE2B9C1}"/>
              </a:ext>
            </a:extLst>
          </p:cNvPr>
          <p:cNvSpPr txBox="1"/>
          <p:nvPr/>
        </p:nvSpPr>
        <p:spPr>
          <a:xfrm>
            <a:off x="6742686" y="1015555"/>
            <a:ext cx="1657937" cy="24414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sl-SI" sz="1000" b="1" dirty="0"/>
              <a:t>primerjava z letom 2019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187" y="949368"/>
            <a:ext cx="5669528" cy="3708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0F07BF6-0477-462E-A037-52BDBFA5BFD2}"/>
              </a:ext>
            </a:extLst>
          </p:cNvPr>
          <p:cNvSpPr/>
          <p:nvPr/>
        </p:nvSpPr>
        <p:spPr>
          <a:xfrm>
            <a:off x="7012253" y="2830264"/>
            <a:ext cx="720000" cy="379562"/>
          </a:xfrm>
          <a:prstGeom prst="ellipse">
            <a:avLst/>
          </a:prstGeom>
          <a:gradFill flip="none" rotWithShape="1">
            <a:gsLst>
              <a:gs pos="0">
                <a:srgbClr val="636463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b="1" dirty="0">
                <a:solidFill>
                  <a:srgbClr val="294179"/>
                </a:solidFill>
                <a:cs typeface="Arial" panose="020B0604020202020204" pitchFamily="34" charset="0"/>
              </a:rPr>
              <a:t>-8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0F07BF6-0477-462E-A037-52BDBFA5BFD2}"/>
              </a:ext>
            </a:extLst>
          </p:cNvPr>
          <p:cNvSpPr/>
          <p:nvPr/>
        </p:nvSpPr>
        <p:spPr>
          <a:xfrm>
            <a:off x="7012253" y="3291551"/>
            <a:ext cx="720000" cy="379562"/>
          </a:xfrm>
          <a:prstGeom prst="ellipse">
            <a:avLst/>
          </a:prstGeom>
          <a:gradFill flip="none" rotWithShape="1">
            <a:gsLst>
              <a:gs pos="0">
                <a:srgbClr val="636463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b="1" dirty="0">
                <a:solidFill>
                  <a:srgbClr val="294179"/>
                </a:solidFill>
                <a:cs typeface="Arial" panose="020B0604020202020204" pitchFamily="34" charset="0"/>
              </a:rPr>
              <a:t>-1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0F07BF6-0477-462E-A037-52BDBFA5BFD2}"/>
              </a:ext>
            </a:extLst>
          </p:cNvPr>
          <p:cNvSpPr/>
          <p:nvPr/>
        </p:nvSpPr>
        <p:spPr>
          <a:xfrm>
            <a:off x="7012253" y="3752838"/>
            <a:ext cx="720000" cy="379562"/>
          </a:xfrm>
          <a:prstGeom prst="ellipse">
            <a:avLst/>
          </a:prstGeom>
          <a:gradFill flip="none" rotWithShape="1">
            <a:gsLst>
              <a:gs pos="0">
                <a:srgbClr val="636463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b="1" dirty="0">
                <a:solidFill>
                  <a:srgbClr val="294179"/>
                </a:solidFill>
                <a:cs typeface="Arial" panose="020B0604020202020204" pitchFamily="34" charset="0"/>
              </a:rPr>
              <a:t>-17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0F07BF6-0477-462E-A037-52BDBFA5BFD2}"/>
              </a:ext>
            </a:extLst>
          </p:cNvPr>
          <p:cNvSpPr/>
          <p:nvPr/>
        </p:nvSpPr>
        <p:spPr>
          <a:xfrm>
            <a:off x="7013671" y="4214125"/>
            <a:ext cx="720000" cy="379562"/>
          </a:xfrm>
          <a:prstGeom prst="ellipse">
            <a:avLst/>
          </a:prstGeom>
          <a:gradFill flip="none" rotWithShape="1">
            <a:gsLst>
              <a:gs pos="0">
                <a:srgbClr val="636463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b="1" dirty="0">
                <a:solidFill>
                  <a:srgbClr val="294179"/>
                </a:solidFill>
                <a:cs typeface="Arial" panose="020B0604020202020204" pitchFamily="34" charset="0"/>
              </a:rPr>
              <a:t>+1</a:t>
            </a:r>
          </a:p>
        </p:txBody>
      </p:sp>
      <p:sp>
        <p:nvSpPr>
          <p:cNvPr id="7" name="Rectangle 6"/>
          <p:cNvSpPr/>
          <p:nvPr/>
        </p:nvSpPr>
        <p:spPr>
          <a:xfrm>
            <a:off x="811387" y="3728659"/>
            <a:ext cx="7452436" cy="461287"/>
          </a:xfrm>
          <a:prstGeom prst="rect">
            <a:avLst/>
          </a:prstGeom>
          <a:noFill/>
          <a:ln w="19050">
            <a:solidFill>
              <a:srgbClr val="29417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9D776B-BF76-46E1-AD24-08734DF4891E}"/>
              </a:ext>
            </a:extLst>
          </p:cNvPr>
          <p:cNvSpPr txBox="1"/>
          <p:nvPr/>
        </p:nvSpPr>
        <p:spPr>
          <a:xfrm flipH="1">
            <a:off x="7858914" y="2573579"/>
            <a:ext cx="278548" cy="717972"/>
          </a:xfrm>
          <a:prstGeom prst="rect">
            <a:avLst/>
          </a:prstGeom>
        </p:spPr>
        <p:txBody>
          <a:bodyPr wrap="none" lIns="0" tIns="0" rIns="0" bIns="0" rtlCol="0" anchor="t">
            <a:noAutofit/>
          </a:bodyPr>
          <a:lstStyle/>
          <a:p>
            <a:r>
              <a:rPr lang="sl-SI" sz="6000" dirty="0"/>
              <a:t>!</a:t>
            </a:r>
            <a:endParaRPr lang="en-US" sz="6000" dirty="0" err="1"/>
          </a:p>
        </p:txBody>
      </p:sp>
    </p:spTree>
    <p:extLst>
      <p:ext uri="{BB962C8B-B14F-4D97-AF65-F5344CB8AC3E}">
        <p14:creationId xmlns:p14="http://schemas.microsoft.com/office/powerpoint/2010/main" val="2342554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75780" y="942975"/>
            <a:ext cx="824356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5779" y="4659649"/>
            <a:ext cx="824356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Vertical Text Placeholder 3"/>
          <p:cNvSpPr>
            <a:spLocks noGrp="1"/>
          </p:cNvSpPr>
          <p:nvPr>
            <p:ph type="body" orient="vert" sz="quarter" idx="4294967295"/>
          </p:nvPr>
        </p:nvSpPr>
        <p:spPr>
          <a:xfrm rot="10800000">
            <a:off x="8712199" y="-2"/>
            <a:ext cx="431735" cy="4661162"/>
          </a:xfrm>
        </p:spPr>
        <p:txBody>
          <a:bodyPr/>
          <a:lstStyle/>
          <a:p>
            <a:endParaRPr lang="sl-SI"/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533DC791-6BAC-4776-A6C1-AD19F7080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79" y="434975"/>
            <a:ext cx="23324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sz="1600" b="1" dirty="0">
                <a:solidFill>
                  <a:srgbClr val="294179"/>
                </a:solidFill>
              </a:rPr>
              <a:t>Dejavniki pri izbiri trgovine </a:t>
            </a:r>
            <a:endParaRPr lang="sl-SI" sz="1600" b="1" dirty="0">
              <a:solidFill>
                <a:srgbClr val="294179"/>
              </a:solidFill>
            </a:endParaRP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6B6367F6-1C01-4F25-885C-162BFD622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79" y="685800"/>
            <a:ext cx="229857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sz="1200" dirty="0"/>
              <a:t>Delež navedb za posamezen odgovor</a:t>
            </a:r>
            <a:endParaRPr lang="sl-SI" sz="1200" dirty="0">
              <a:solidFill>
                <a:srgbClr val="294179"/>
              </a:solidFill>
            </a:endParaRP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459C4CC1-3ECC-4B0B-8C4A-287DCB288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8695" y="501134"/>
            <a:ext cx="14285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sl-SI" sz="1200" dirty="0"/>
              <a:t>Osnova: vsi anketiranci</a:t>
            </a:r>
          </a:p>
          <a:p>
            <a:pPr algn="r"/>
            <a:r>
              <a:rPr lang="sl-SI" sz="1200" dirty="0">
                <a:solidFill>
                  <a:schemeClr val="dk1"/>
                </a:solidFill>
              </a:rPr>
              <a:t>n</a:t>
            </a:r>
            <a:r>
              <a:rPr lang="sl-SI" sz="1200" dirty="0"/>
              <a:t>=622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0684CE8-6CF1-4F97-8AFA-BED566BD0930}"/>
              </a:ext>
            </a:extLst>
          </p:cNvPr>
          <p:cNvSpPr txBox="1">
            <a:spLocks/>
          </p:cNvSpPr>
          <p:nvPr/>
        </p:nvSpPr>
        <p:spPr>
          <a:xfrm>
            <a:off x="275779" y="4659649"/>
            <a:ext cx="8243567" cy="369550"/>
          </a:xfrm>
          <a:prstGeom prst="rect">
            <a:avLst/>
          </a:prstGeom>
        </p:spPr>
        <p:txBody>
          <a:bodyPr lIns="0" bIns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200" dirty="0"/>
              <a:t>Katere od naštetih lastnosti trgovin so vam pomembne pri izbiri trgovine za nakup živil?</a:t>
            </a:r>
            <a:endParaRPr lang="sl-SI" sz="1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11" y="870465"/>
            <a:ext cx="7296154" cy="387763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653500-7CA1-42EE-A470-67B7E9338D33}"/>
              </a:ext>
            </a:extLst>
          </p:cNvPr>
          <p:cNvCxnSpPr>
            <a:cxnSpLocks/>
          </p:cNvCxnSpPr>
          <p:nvPr/>
        </p:nvCxnSpPr>
        <p:spPr>
          <a:xfrm>
            <a:off x="282552" y="1320800"/>
            <a:ext cx="8243568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47A39C-084E-4205-8CDD-8F2985345EB9}"/>
              </a:ext>
            </a:extLst>
          </p:cNvPr>
          <p:cNvCxnSpPr>
            <a:cxnSpLocks/>
          </p:cNvCxnSpPr>
          <p:nvPr/>
        </p:nvCxnSpPr>
        <p:spPr>
          <a:xfrm>
            <a:off x="311071" y="2313093"/>
            <a:ext cx="8243568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AF1EDF-457B-49FE-B66F-ADF42FC2E116}"/>
              </a:ext>
            </a:extLst>
          </p:cNvPr>
          <p:cNvCxnSpPr>
            <a:cxnSpLocks/>
          </p:cNvCxnSpPr>
          <p:nvPr/>
        </p:nvCxnSpPr>
        <p:spPr>
          <a:xfrm>
            <a:off x="317844" y="2959946"/>
            <a:ext cx="8243568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4C91DF1-2B80-4E10-B576-C814E12EE178}"/>
              </a:ext>
            </a:extLst>
          </p:cNvPr>
          <p:cNvCxnSpPr>
            <a:cxnSpLocks/>
          </p:cNvCxnSpPr>
          <p:nvPr/>
        </p:nvCxnSpPr>
        <p:spPr>
          <a:xfrm>
            <a:off x="323341" y="3660986"/>
            <a:ext cx="8243568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16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75780" y="942975"/>
            <a:ext cx="824356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5779" y="4659649"/>
            <a:ext cx="824356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Vertical Text Placeholder 3"/>
          <p:cNvSpPr>
            <a:spLocks noGrp="1"/>
          </p:cNvSpPr>
          <p:nvPr>
            <p:ph type="body" orient="vert" sz="quarter" idx="4294967295"/>
          </p:nvPr>
        </p:nvSpPr>
        <p:spPr>
          <a:xfrm rot="10800000">
            <a:off x="8712199" y="-2"/>
            <a:ext cx="431735" cy="4661162"/>
          </a:xfrm>
        </p:spPr>
        <p:txBody>
          <a:bodyPr/>
          <a:lstStyle/>
          <a:p>
            <a:endParaRPr lang="sl-SI"/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533DC791-6BAC-4776-A6C1-AD19F7080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79" y="434975"/>
            <a:ext cx="30501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sz="1600" b="1" dirty="0">
                <a:solidFill>
                  <a:srgbClr val="294179"/>
                </a:solidFill>
              </a:rPr>
              <a:t>Nakupne navade – Odnos do znamk</a:t>
            </a: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6B6367F6-1C01-4F25-885C-162BFD622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79" y="685800"/>
            <a:ext cx="363965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sz="1200" dirty="0"/>
              <a:t>Delež odgovorov </a:t>
            </a:r>
            <a:r>
              <a:rPr lang="pt-BR" sz="1200" dirty="0"/>
              <a:t>„se strinjam“ </a:t>
            </a:r>
            <a:r>
              <a:rPr lang="sl-SI" sz="1200" dirty="0"/>
              <a:t>in</a:t>
            </a:r>
            <a:r>
              <a:rPr lang="pt-BR" sz="1200" dirty="0"/>
              <a:t> „popolnoma se strinjam“</a:t>
            </a:r>
            <a:endParaRPr lang="sl-SI" sz="1200" dirty="0">
              <a:solidFill>
                <a:srgbClr val="294179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0684CE8-6CF1-4F97-8AFA-BED566BD0930}"/>
              </a:ext>
            </a:extLst>
          </p:cNvPr>
          <p:cNvSpPr txBox="1">
            <a:spLocks/>
          </p:cNvSpPr>
          <p:nvPr/>
        </p:nvSpPr>
        <p:spPr>
          <a:xfrm>
            <a:off x="275779" y="4659649"/>
            <a:ext cx="8243567" cy="369550"/>
          </a:xfrm>
          <a:prstGeom prst="rect">
            <a:avLst/>
          </a:prstGeom>
        </p:spPr>
        <p:txBody>
          <a:bodyPr lIns="0" bIns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200" dirty="0"/>
              <a:t>Prosimo, preberite še nekaj trditev v zvezi z nakupovanjem hrane, pijače, osebne kozmetike, čistil ipd... V kolikšni meri se strinjate s spodnjimi trditvami?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F3738E46-5150-4155-AD6A-B48DABC5D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1197" y="501134"/>
            <a:ext cx="14260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sl-SI" sz="1200" dirty="0"/>
              <a:t>Osnova: anketiranci po</a:t>
            </a:r>
          </a:p>
          <a:p>
            <a:pPr algn="r"/>
            <a:r>
              <a:rPr lang="sl-SI" sz="1200" dirty="0"/>
              <a:t>časovnih točkah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3DD9FF-03A2-42C5-A4F3-05BDA71D9031}"/>
              </a:ext>
            </a:extLst>
          </p:cNvPr>
          <p:cNvSpPr txBox="1"/>
          <p:nvPr/>
        </p:nvSpPr>
        <p:spPr>
          <a:xfrm>
            <a:off x="6984206" y="1041131"/>
            <a:ext cx="1614643" cy="536707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sl-SI" sz="1000" b="1" dirty="0"/>
              <a:t>primerjava z letom 2019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2C4D6D0-70F1-408A-9899-CBD81002C481}"/>
              </a:ext>
            </a:extLst>
          </p:cNvPr>
          <p:cNvSpPr/>
          <p:nvPr/>
        </p:nvSpPr>
        <p:spPr>
          <a:xfrm>
            <a:off x="7262527" y="1456985"/>
            <a:ext cx="720000" cy="379562"/>
          </a:xfrm>
          <a:prstGeom prst="ellipse">
            <a:avLst/>
          </a:prstGeom>
          <a:gradFill flip="none" rotWithShape="1">
            <a:gsLst>
              <a:gs pos="0">
                <a:srgbClr val="636463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b="1" dirty="0">
                <a:solidFill>
                  <a:srgbClr val="294179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B1838E3-D4BF-43E0-9F15-7CF4E65FE4EB}"/>
              </a:ext>
            </a:extLst>
          </p:cNvPr>
          <p:cNvSpPr/>
          <p:nvPr/>
        </p:nvSpPr>
        <p:spPr>
          <a:xfrm>
            <a:off x="7262527" y="3484676"/>
            <a:ext cx="720000" cy="379562"/>
          </a:xfrm>
          <a:prstGeom prst="ellipse">
            <a:avLst/>
          </a:prstGeom>
          <a:gradFill flip="none" rotWithShape="1">
            <a:gsLst>
              <a:gs pos="0">
                <a:srgbClr val="636463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b="1" dirty="0">
                <a:solidFill>
                  <a:srgbClr val="294179"/>
                </a:solidFill>
                <a:cs typeface="Arial" panose="020B0604020202020204" pitchFamily="34" charset="0"/>
              </a:rPr>
              <a:t>+1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4F338EC-4B34-42F4-860C-EADD97B07910}"/>
              </a:ext>
            </a:extLst>
          </p:cNvPr>
          <p:cNvSpPr/>
          <p:nvPr/>
        </p:nvSpPr>
        <p:spPr>
          <a:xfrm>
            <a:off x="7262527" y="2134256"/>
            <a:ext cx="720000" cy="379562"/>
          </a:xfrm>
          <a:prstGeom prst="ellipse">
            <a:avLst/>
          </a:prstGeom>
          <a:gradFill flip="none" rotWithShape="1">
            <a:gsLst>
              <a:gs pos="0">
                <a:srgbClr val="636463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b="1" dirty="0">
                <a:solidFill>
                  <a:srgbClr val="294179"/>
                </a:solidFill>
                <a:cs typeface="Arial" panose="020B0604020202020204" pitchFamily="34" charset="0"/>
              </a:rPr>
              <a:t>+2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89B386-7F56-4943-A384-F188AAC0FBD8}"/>
              </a:ext>
            </a:extLst>
          </p:cNvPr>
          <p:cNvSpPr/>
          <p:nvPr/>
        </p:nvSpPr>
        <p:spPr>
          <a:xfrm>
            <a:off x="7262527" y="2806643"/>
            <a:ext cx="720000" cy="379562"/>
          </a:xfrm>
          <a:prstGeom prst="ellipse">
            <a:avLst/>
          </a:prstGeom>
          <a:gradFill flip="none" rotWithShape="1">
            <a:gsLst>
              <a:gs pos="0">
                <a:srgbClr val="636463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b="1" dirty="0">
                <a:solidFill>
                  <a:srgbClr val="294179"/>
                </a:solidFill>
                <a:cs typeface="Arial" panose="020B0604020202020204" pitchFamily="34" charset="0"/>
              </a:rPr>
              <a:t>+2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B1838E3-D4BF-43E0-9F15-7CF4E65FE4EB}"/>
              </a:ext>
            </a:extLst>
          </p:cNvPr>
          <p:cNvSpPr/>
          <p:nvPr/>
        </p:nvSpPr>
        <p:spPr>
          <a:xfrm>
            <a:off x="7262527" y="4162709"/>
            <a:ext cx="720000" cy="379562"/>
          </a:xfrm>
          <a:prstGeom prst="ellipse">
            <a:avLst/>
          </a:prstGeom>
          <a:gradFill flip="none" rotWithShape="1">
            <a:gsLst>
              <a:gs pos="0">
                <a:srgbClr val="636463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b="1" dirty="0">
                <a:solidFill>
                  <a:srgbClr val="294179"/>
                </a:solidFill>
                <a:cs typeface="Arial" panose="020B0604020202020204" pitchFamily="34" charset="0"/>
              </a:rPr>
              <a:t>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389" y="956277"/>
            <a:ext cx="5669528" cy="3708000"/>
          </a:xfrm>
          <a:prstGeom prst="rect">
            <a:avLst/>
          </a:prstGeom>
        </p:spPr>
      </p:pic>
      <p:pic>
        <p:nvPicPr>
          <p:cNvPr id="9" name="Graphic 8" descr="Clapping hands with solid fill">
            <a:extLst>
              <a:ext uri="{FF2B5EF4-FFF2-40B4-BE49-F238E27FC236}">
                <a16:creationId xmlns:a16="http://schemas.microsoft.com/office/drawing/2014/main" id="{B393D26C-D4FE-44DE-95E1-399CEDEAF9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90163" y="149867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0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75780" y="942975"/>
            <a:ext cx="824356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5779" y="4659649"/>
            <a:ext cx="824356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Vertical Text Placeholder 3"/>
          <p:cNvSpPr>
            <a:spLocks noGrp="1"/>
          </p:cNvSpPr>
          <p:nvPr>
            <p:ph type="body" orient="vert" sz="quarter" idx="4294967295"/>
          </p:nvPr>
        </p:nvSpPr>
        <p:spPr>
          <a:xfrm rot="10800000">
            <a:off x="8712199" y="-2"/>
            <a:ext cx="431735" cy="4661162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533DC791-6BAC-4776-A6C1-AD19F7080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79" y="434975"/>
            <a:ext cx="66413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sz="1600" b="1" dirty="0">
                <a:solidFill>
                  <a:srgbClr val="294179"/>
                </a:solidFill>
              </a:rPr>
              <a:t>Pripravljenost za plačilo višje cene za izdelke slovenskega porekla - primerjave </a:t>
            </a:r>
            <a:endParaRPr lang="sl-SI" sz="1600" b="1" dirty="0">
              <a:solidFill>
                <a:srgbClr val="294179"/>
              </a:solidFill>
            </a:endParaRP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6B6367F6-1C01-4F25-885C-162BFD622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79" y="685800"/>
            <a:ext cx="229857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sz="1200" dirty="0"/>
              <a:t>Delež navedb za posamezen odgovor</a:t>
            </a:r>
            <a:endParaRPr lang="sl-SI" sz="1200" dirty="0">
              <a:solidFill>
                <a:srgbClr val="294179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0684CE8-6CF1-4F97-8AFA-BED566BD0930}"/>
              </a:ext>
            </a:extLst>
          </p:cNvPr>
          <p:cNvSpPr txBox="1">
            <a:spLocks/>
          </p:cNvSpPr>
          <p:nvPr/>
        </p:nvSpPr>
        <p:spPr>
          <a:xfrm>
            <a:off x="275779" y="4659649"/>
            <a:ext cx="8243567" cy="369550"/>
          </a:xfrm>
          <a:prstGeom prst="rect">
            <a:avLst/>
          </a:prstGeom>
        </p:spPr>
        <p:txBody>
          <a:bodyPr lIns="0" bIns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200" dirty="0"/>
              <a:t>Koliko več ste pripravljeni plačati za izdelek slovenskega porekla? </a:t>
            </a:r>
            <a:r>
              <a:rPr lang="sl-SI" sz="1200" dirty="0">
                <a:solidFill>
                  <a:schemeClr val="bg1"/>
                </a:solidFill>
              </a:rPr>
              <a:t>Koliko več ste pripravljeni plačati za izdelek slovenskega porekla? Koliko več ste pripravljeni plačati za izdelek slovenskega porekla?  </a:t>
            </a: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22D8C8D8-B963-4360-8BF5-3E3A2A7D8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1197" y="501134"/>
            <a:ext cx="14260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sl-SI" sz="1200" dirty="0"/>
              <a:t>Osnova: anketiranci po</a:t>
            </a:r>
          </a:p>
          <a:p>
            <a:pPr algn="r"/>
            <a:r>
              <a:rPr lang="sl-SI" sz="1200" dirty="0"/>
              <a:t>časovnih točkah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6F8571-32CF-4C43-BB6F-D8667D10B5C2}"/>
              </a:ext>
            </a:extLst>
          </p:cNvPr>
          <p:cNvSpPr txBox="1"/>
          <p:nvPr/>
        </p:nvSpPr>
        <p:spPr>
          <a:xfrm>
            <a:off x="6451200" y="1027633"/>
            <a:ext cx="1216800" cy="282768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sl-SI" sz="900" b="1" dirty="0"/>
              <a:t>primerjava z </a:t>
            </a:r>
          </a:p>
          <a:p>
            <a:pPr algn="ctr"/>
            <a:r>
              <a:rPr lang="sl-SI" sz="900" b="1" dirty="0"/>
              <a:t>letom 2019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529" y="960696"/>
            <a:ext cx="5669529" cy="37080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233229"/>
              </p:ext>
            </p:extLst>
          </p:nvPr>
        </p:nvGraphicFramePr>
        <p:xfrm>
          <a:off x="6729058" y="1395057"/>
          <a:ext cx="685800" cy="3246872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859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7E285B"/>
                          </a:solidFill>
                          <a:effectLst/>
                          <a:latin typeface="+mn-lt"/>
                        </a:rPr>
                        <a:t>-6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859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effectLst/>
                          <a:latin typeface="+mn-lt"/>
                        </a:rPr>
                        <a:t>+5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859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effectLst/>
                          <a:latin typeface="+mn-lt"/>
                        </a:rPr>
                        <a:t>+1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859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859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859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effectLst/>
                          <a:latin typeface="+mn-lt"/>
                        </a:rPr>
                        <a:t>+2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859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rgbClr val="7E285B"/>
                          </a:solidFill>
                          <a:effectLst/>
                          <a:latin typeface="+mn-lt"/>
                        </a:rPr>
                        <a:t>-2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859"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3" name="Graphic 12" descr="Clapping hands with solid fill">
            <a:extLst>
              <a:ext uri="{FF2B5EF4-FFF2-40B4-BE49-F238E27FC236}">
                <a16:creationId xmlns:a16="http://schemas.microsoft.com/office/drawing/2014/main" id="{EB16585B-09C9-4B27-8F37-C4F5C2796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68843" y="137650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96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75780" y="942975"/>
            <a:ext cx="824356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5779" y="4659649"/>
            <a:ext cx="824356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Vertical Text Placeholder 3"/>
          <p:cNvSpPr>
            <a:spLocks noGrp="1"/>
          </p:cNvSpPr>
          <p:nvPr>
            <p:ph type="body" orient="vert" sz="quarter" idx="4294967295"/>
          </p:nvPr>
        </p:nvSpPr>
        <p:spPr>
          <a:xfrm rot="10800000">
            <a:off x="8712199" y="-2"/>
            <a:ext cx="431735" cy="4661162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533DC791-6BAC-4776-A6C1-AD19F7080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79" y="434975"/>
            <a:ext cx="22169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sz="1600" b="1" dirty="0">
                <a:solidFill>
                  <a:srgbClr val="294179"/>
                </a:solidFill>
              </a:rPr>
              <a:t>Nakupovanje preko spleta</a:t>
            </a:r>
            <a:endParaRPr lang="sl-SI" sz="1600" b="1" dirty="0">
              <a:solidFill>
                <a:srgbClr val="294179"/>
              </a:solidFill>
            </a:endParaRP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6B6367F6-1C01-4F25-885C-162BFD622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79" y="685800"/>
            <a:ext cx="368562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sz="1200" dirty="0"/>
              <a:t>Delež nakupov ter deleži po posameznih izdelčnih skupinah</a:t>
            </a:r>
            <a:endParaRPr lang="sl-SI" sz="1200" dirty="0">
              <a:solidFill>
                <a:srgbClr val="294179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0684CE8-6CF1-4F97-8AFA-BED566BD0930}"/>
              </a:ext>
            </a:extLst>
          </p:cNvPr>
          <p:cNvSpPr txBox="1">
            <a:spLocks/>
          </p:cNvSpPr>
          <p:nvPr/>
        </p:nvSpPr>
        <p:spPr>
          <a:xfrm>
            <a:off x="275779" y="4659649"/>
            <a:ext cx="8243567" cy="369550"/>
          </a:xfrm>
          <a:prstGeom prst="rect">
            <a:avLst/>
          </a:prstGeom>
        </p:spPr>
        <p:txBody>
          <a:bodyPr lIns="0" bIns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/>
              <a:t>Ali ste v zadnjem letu katerikoli izdelek kupili na spletu, on-line? Kaj pa ste kupili?</a:t>
            </a:r>
            <a:r>
              <a:rPr lang="sl-SI" sz="1200" dirty="0"/>
              <a:t> </a:t>
            </a:r>
            <a:r>
              <a:rPr lang="sl-SI" sz="1200" dirty="0">
                <a:solidFill>
                  <a:schemeClr val="bg1"/>
                </a:solidFill>
              </a:rPr>
              <a:t>Pri katerih vrstah izdelkov pa pred nakupom preverite poreklo oz. kupujete le izdelke z znanim poreklom?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F42CC2-AB13-492E-86F9-94F14279AEFA}"/>
              </a:ext>
            </a:extLst>
          </p:cNvPr>
          <p:cNvSpPr txBox="1"/>
          <p:nvPr/>
        </p:nvSpPr>
        <p:spPr>
          <a:xfrm>
            <a:off x="6830232" y="926608"/>
            <a:ext cx="1627200" cy="268368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sl-SI" sz="900" b="1" dirty="0"/>
              <a:t>primerjava z </a:t>
            </a:r>
          </a:p>
          <a:p>
            <a:pPr algn="ctr"/>
            <a:r>
              <a:rPr lang="sl-SI" sz="900" b="1" dirty="0"/>
              <a:t>letom 2019</a:t>
            </a:r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id="{22A60BDE-E146-4192-8656-2C5EEE8F2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1197" y="501134"/>
            <a:ext cx="14260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sl-SI" sz="1200" dirty="0"/>
              <a:t>Osnova: anketiranci po</a:t>
            </a:r>
          </a:p>
          <a:p>
            <a:pPr algn="r"/>
            <a:r>
              <a:rPr lang="sl-SI" sz="1200" dirty="0"/>
              <a:t>časovnih točkah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071" y="901184"/>
            <a:ext cx="5732161" cy="3748963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327203" y="1209885"/>
          <a:ext cx="609600" cy="3449431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1549"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1" i="0" u="none" strike="noStrike" dirty="0">
                          <a:effectLst/>
                          <a:latin typeface="Arial" panose="020B0604020202020204" pitchFamily="34" charset="0"/>
                        </a:rPr>
                        <a:t>+12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549">
                <a:tc>
                  <a:txBody>
                    <a:bodyPr/>
                    <a:lstStyle/>
                    <a:p>
                      <a:pPr algn="ctr" fontAlgn="b"/>
                      <a:endParaRPr lang="sl-SI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549"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1" i="0" u="none" strike="noStrike" dirty="0">
                          <a:effectLst/>
                          <a:latin typeface="Arial" panose="020B0604020202020204" pitchFamily="34" charset="0"/>
                        </a:rPr>
                        <a:t>+13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549"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1" i="0" u="none" strike="noStrike" dirty="0">
                          <a:effectLst/>
                          <a:latin typeface="Arial" panose="020B0604020202020204" pitchFamily="34" charset="0"/>
                        </a:rPr>
                        <a:t>+13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549"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1" i="0" u="none" strike="noStrike" dirty="0">
                          <a:effectLst/>
                          <a:latin typeface="Arial" panose="020B0604020202020204" pitchFamily="34" charset="0"/>
                        </a:rPr>
                        <a:t>+5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549"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1" i="0" u="none" strike="noStrike" dirty="0">
                          <a:effectLst/>
                          <a:latin typeface="Arial" panose="020B0604020202020204" pitchFamily="34" charset="0"/>
                        </a:rPr>
                        <a:t>+3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1549"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1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1549"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1" i="0" u="none" strike="noStrike" dirty="0">
                          <a:effectLst/>
                          <a:latin typeface="Arial" panose="020B0604020202020204" pitchFamily="34" charset="0"/>
                        </a:rPr>
                        <a:t>+7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1549"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1" i="0" u="none" strike="noStrike" dirty="0">
                          <a:solidFill>
                            <a:srgbClr val="7E285B"/>
                          </a:solidFill>
                          <a:effectLst/>
                          <a:latin typeface="Arial" panose="020B0604020202020204" pitchFamily="34" charset="0"/>
                        </a:rPr>
                        <a:t>-2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1549"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1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1549"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1" i="0" u="none" strike="noStrike" dirty="0">
                          <a:solidFill>
                            <a:srgbClr val="7E285B"/>
                          </a:solidFill>
                          <a:effectLst/>
                          <a:latin typeface="Arial" panose="020B0604020202020204" pitchFamily="34" charset="0"/>
                        </a:rPr>
                        <a:t>-2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1549"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1" i="0" u="none" strike="noStrike" dirty="0">
                          <a:solidFill>
                            <a:srgbClr val="7E285B"/>
                          </a:solidFill>
                          <a:effectLst/>
                          <a:latin typeface="Arial" panose="020B0604020202020204" pitchFamily="34" charset="0"/>
                        </a:rPr>
                        <a:t>-2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1549"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1" i="0" u="none" strike="noStrike" dirty="0">
                          <a:effectLst/>
                          <a:latin typeface="Arial" panose="020B0604020202020204" pitchFamily="34" charset="0"/>
                        </a:rPr>
                        <a:t>+5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1549"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1" i="0" u="none" strike="noStrike" dirty="0">
                          <a:solidFill>
                            <a:srgbClr val="7E285B"/>
                          </a:solidFill>
                          <a:effectLst/>
                          <a:latin typeface="Arial" panose="020B0604020202020204" pitchFamily="34" charset="0"/>
                        </a:rPr>
                        <a:t>-7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1549"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1" i="0" u="none" strike="noStrike" dirty="0">
                          <a:solidFill>
                            <a:srgbClr val="7E285B"/>
                          </a:solidFill>
                          <a:effectLst/>
                          <a:latin typeface="Arial" panose="020B0604020202020204" pitchFamily="34" charset="0"/>
                        </a:rPr>
                        <a:t>-10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1549"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1" i="0" u="none" strike="noStrike" dirty="0">
                          <a:solidFill>
                            <a:srgbClr val="7E285B"/>
                          </a:solidFill>
                          <a:effectLst/>
                          <a:latin typeface="Arial" panose="020B0604020202020204" pitchFamily="34" charset="0"/>
                        </a:rPr>
                        <a:t>-21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1549"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1" i="0" u="none" strike="noStrike" dirty="0">
                          <a:solidFill>
                            <a:srgbClr val="7E285B"/>
                          </a:solidFill>
                          <a:effectLst/>
                          <a:latin typeface="Arial" panose="020B0604020202020204" pitchFamily="34" charset="0"/>
                        </a:rPr>
                        <a:t>-6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1549"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1" i="0" u="none" strike="noStrike" dirty="0">
                          <a:solidFill>
                            <a:srgbClr val="7E285B"/>
                          </a:solidFill>
                          <a:effectLst/>
                          <a:latin typeface="Arial" panose="020B0604020202020204" pitchFamily="34" charset="0"/>
                        </a:rPr>
                        <a:t>-11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1549"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1" i="0" u="none" strike="noStrike" dirty="0">
                          <a:effectLst/>
                          <a:latin typeface="Arial" panose="020B0604020202020204" pitchFamily="34" charset="0"/>
                        </a:rPr>
                        <a:t>+2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2" name="Arrow: Right 1">
            <a:extLst>
              <a:ext uri="{FF2B5EF4-FFF2-40B4-BE49-F238E27FC236}">
                <a16:creationId xmlns:a16="http://schemas.microsoft.com/office/drawing/2014/main" id="{B2371B29-C9BA-4CD4-A8BD-F4015C4CD3DF}"/>
              </a:ext>
            </a:extLst>
          </p:cNvPr>
          <p:cNvSpPr/>
          <p:nvPr/>
        </p:nvSpPr>
        <p:spPr>
          <a:xfrm rot="10800000">
            <a:off x="7936800" y="1267484"/>
            <a:ext cx="582543" cy="1035447"/>
          </a:xfrm>
          <a:prstGeom prst="rightArrow">
            <a:avLst>
              <a:gd name="adj1" fmla="val 50000"/>
              <a:gd name="adj2" fmla="val 47222"/>
            </a:avLst>
          </a:prstGeom>
          <a:solidFill>
            <a:srgbClr val="2941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FD29C85-5F08-4849-B476-5A7B66419BE4}"/>
              </a:ext>
            </a:extLst>
          </p:cNvPr>
          <p:cNvSpPr/>
          <p:nvPr/>
        </p:nvSpPr>
        <p:spPr>
          <a:xfrm rot="10800000">
            <a:off x="7936799" y="3551693"/>
            <a:ext cx="582543" cy="1098454"/>
          </a:xfrm>
          <a:prstGeom prst="rightArrow">
            <a:avLst>
              <a:gd name="adj1" fmla="val 50000"/>
              <a:gd name="adj2" fmla="val 47222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F1E567-A875-4DF2-BA43-243EC765063E}"/>
              </a:ext>
            </a:extLst>
          </p:cNvPr>
          <p:cNvSpPr txBox="1"/>
          <p:nvPr/>
        </p:nvSpPr>
        <p:spPr>
          <a:xfrm>
            <a:off x="102338" y="3798887"/>
            <a:ext cx="1044637" cy="42859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r>
              <a:rPr lang="sl-SI" sz="1400" b="1" dirty="0">
                <a:solidFill>
                  <a:schemeClr val="accent4"/>
                </a:solidFill>
              </a:rPr>
              <a:t>TURIZEM IN PRIREDITVE</a:t>
            </a:r>
            <a:endParaRPr lang="en-US" sz="1400" b="1" dirty="0" err="1">
              <a:solidFill>
                <a:schemeClr val="accent4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4BFC3E-E497-4EA2-9AC9-35C93CD5533A}"/>
              </a:ext>
            </a:extLst>
          </p:cNvPr>
          <p:cNvCxnSpPr>
            <a:cxnSpLocks/>
          </p:cNvCxnSpPr>
          <p:nvPr/>
        </p:nvCxnSpPr>
        <p:spPr>
          <a:xfrm>
            <a:off x="2208107" y="3549226"/>
            <a:ext cx="5520266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063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6959" y="3591442"/>
            <a:ext cx="7589041" cy="762000"/>
          </a:xfrm>
        </p:spPr>
        <p:txBody>
          <a:bodyPr/>
          <a:lstStyle/>
          <a:p>
            <a:r>
              <a:rPr lang="sl-SI" dirty="0"/>
              <a:t>Družbena odgovornost in trajnostni razvoj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4844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75780" y="942975"/>
            <a:ext cx="824356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5779" y="4659649"/>
            <a:ext cx="824356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Vertical Text Placeholder 3"/>
          <p:cNvSpPr>
            <a:spLocks noGrp="1"/>
          </p:cNvSpPr>
          <p:nvPr>
            <p:ph type="body" orient="vert" sz="quarter" idx="4294967295"/>
          </p:nvPr>
        </p:nvSpPr>
        <p:spPr>
          <a:xfrm rot="10800000">
            <a:off x="8712199" y="-2"/>
            <a:ext cx="431735" cy="4661162"/>
          </a:xfrm>
        </p:spPr>
        <p:txBody>
          <a:bodyPr/>
          <a:lstStyle/>
          <a:p>
            <a:endParaRPr lang="sl-SI"/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533DC791-6BAC-4776-A6C1-AD19F7080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79" y="434975"/>
            <a:ext cx="342715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sz="1600" b="1" dirty="0">
                <a:solidFill>
                  <a:srgbClr val="294179"/>
                </a:solidFill>
              </a:rPr>
              <a:t>Družbena odgovornost pri nakupovanju </a:t>
            </a:r>
            <a:endParaRPr lang="sl-SI" sz="1600" b="1" dirty="0">
              <a:solidFill>
                <a:srgbClr val="294179"/>
              </a:solidFill>
            </a:endParaRP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6B6367F6-1C01-4F25-885C-162BFD622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79" y="685800"/>
            <a:ext cx="229857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sz="1200" dirty="0"/>
              <a:t>Delež navedb za posamezen odgovor</a:t>
            </a:r>
            <a:endParaRPr lang="sl-SI" sz="1200" dirty="0">
              <a:solidFill>
                <a:srgbClr val="294179"/>
              </a:solidFill>
            </a:endParaRP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459C4CC1-3ECC-4B0B-8C4A-287DCB288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8695" y="501134"/>
            <a:ext cx="14285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sl-SI" sz="1200" dirty="0"/>
              <a:t>Osnova: vsi anketiranci</a:t>
            </a:r>
          </a:p>
          <a:p>
            <a:pPr algn="r"/>
            <a:r>
              <a:rPr lang="sl-SI" sz="1200" dirty="0">
                <a:solidFill>
                  <a:schemeClr val="dk1"/>
                </a:solidFill>
              </a:rPr>
              <a:t>n</a:t>
            </a:r>
            <a:r>
              <a:rPr lang="sl-SI" sz="1200" dirty="0"/>
              <a:t>=622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0684CE8-6CF1-4F97-8AFA-BED566BD0930}"/>
              </a:ext>
            </a:extLst>
          </p:cNvPr>
          <p:cNvSpPr txBox="1">
            <a:spLocks/>
          </p:cNvSpPr>
          <p:nvPr/>
        </p:nvSpPr>
        <p:spPr>
          <a:xfrm>
            <a:off x="275779" y="4659649"/>
            <a:ext cx="8243567" cy="369550"/>
          </a:xfrm>
          <a:prstGeom prst="rect">
            <a:avLst/>
          </a:prstGeom>
        </p:spPr>
        <p:txBody>
          <a:bodyPr lIns="0" bIns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/>
              <a:t>V kolikšni meri se strinjate </a:t>
            </a:r>
            <a:r>
              <a:rPr lang="sl-SI" sz="1200" dirty="0"/>
              <a:t>s </a:t>
            </a:r>
            <a:r>
              <a:rPr lang="it-IT" sz="1200" dirty="0"/>
              <a:t>trditvami?</a:t>
            </a:r>
            <a:endParaRPr lang="sl-SI" sz="12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41" y="1234098"/>
            <a:ext cx="8423535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96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75780" y="942975"/>
            <a:ext cx="824356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5779" y="4659649"/>
            <a:ext cx="824356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Vertical Text Placeholder 3"/>
          <p:cNvSpPr>
            <a:spLocks noGrp="1"/>
          </p:cNvSpPr>
          <p:nvPr>
            <p:ph type="body" orient="vert" sz="quarter" idx="4294967295"/>
          </p:nvPr>
        </p:nvSpPr>
        <p:spPr>
          <a:xfrm rot="10800000">
            <a:off x="8712199" y="-2"/>
            <a:ext cx="431735" cy="4661162"/>
          </a:xfrm>
        </p:spPr>
        <p:txBody>
          <a:bodyPr/>
          <a:lstStyle/>
          <a:p>
            <a:endParaRPr lang="sl-SI"/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533DC791-6BAC-4776-A6C1-AD19F7080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79" y="434975"/>
            <a:ext cx="399590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sz="1600" b="1" dirty="0">
                <a:solidFill>
                  <a:srgbClr val="294179"/>
                </a:solidFill>
              </a:rPr>
              <a:t>Prednosti nakupovanja lokalno pridelanih živil </a:t>
            </a:r>
            <a:endParaRPr lang="sl-SI" sz="1600" b="1" dirty="0">
              <a:solidFill>
                <a:srgbClr val="294179"/>
              </a:solidFill>
            </a:endParaRP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6B6367F6-1C01-4F25-885C-162BFD622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79" y="685800"/>
            <a:ext cx="229857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sz="1200" dirty="0"/>
              <a:t>Delež navedb za posamezen odgovor</a:t>
            </a:r>
            <a:endParaRPr lang="sl-SI" sz="1200" dirty="0">
              <a:solidFill>
                <a:srgbClr val="294179"/>
              </a:solidFill>
            </a:endParaRP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459C4CC1-3ECC-4B0B-8C4A-287DCB288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8695" y="501134"/>
            <a:ext cx="14285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sl-SI" sz="1200" dirty="0"/>
              <a:t>Osnova: vsi anketiranci</a:t>
            </a:r>
          </a:p>
          <a:p>
            <a:pPr algn="r"/>
            <a:r>
              <a:rPr lang="sl-SI" sz="1200" dirty="0">
                <a:solidFill>
                  <a:schemeClr val="dk1"/>
                </a:solidFill>
              </a:rPr>
              <a:t>n</a:t>
            </a:r>
            <a:r>
              <a:rPr lang="sl-SI" sz="1200" dirty="0"/>
              <a:t>=622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0684CE8-6CF1-4F97-8AFA-BED566BD0930}"/>
              </a:ext>
            </a:extLst>
          </p:cNvPr>
          <p:cNvSpPr txBox="1">
            <a:spLocks/>
          </p:cNvSpPr>
          <p:nvPr/>
        </p:nvSpPr>
        <p:spPr>
          <a:xfrm>
            <a:off x="275779" y="4659649"/>
            <a:ext cx="8243567" cy="369550"/>
          </a:xfrm>
          <a:prstGeom prst="rect">
            <a:avLst/>
          </a:prstGeom>
        </p:spPr>
        <p:txBody>
          <a:bodyPr lIns="0" bIns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/>
              <a:t>Katere so po vašem mnenju glavne prednosti kupovanja lokalno pridelanih živil?</a:t>
            </a:r>
            <a:endParaRPr lang="sl-SI" sz="1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80" y="1186524"/>
            <a:ext cx="6976960" cy="37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80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79" y="1204754"/>
            <a:ext cx="8570238" cy="2930158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75780" y="942975"/>
            <a:ext cx="824356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5779" y="4659649"/>
            <a:ext cx="824356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Vertical Text Placeholder 3"/>
          <p:cNvSpPr>
            <a:spLocks noGrp="1"/>
          </p:cNvSpPr>
          <p:nvPr>
            <p:ph type="body" orient="vert" sz="quarter" idx="4294967295"/>
          </p:nvPr>
        </p:nvSpPr>
        <p:spPr>
          <a:xfrm rot="10800000">
            <a:off x="8712199" y="-2"/>
            <a:ext cx="431735" cy="4661162"/>
          </a:xfrm>
        </p:spPr>
        <p:txBody>
          <a:bodyPr/>
          <a:lstStyle/>
          <a:p>
            <a:endParaRPr lang="sl-SI"/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533DC791-6BAC-4776-A6C1-AD19F7080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79" y="434975"/>
            <a:ext cx="574920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sz="1600" b="1" dirty="0">
                <a:solidFill>
                  <a:srgbClr val="294179"/>
                </a:solidFill>
              </a:rPr>
              <a:t>Pomembnost izbranih elementov ter lastnosti embalaže pri nakupu </a:t>
            </a:r>
            <a:endParaRPr lang="sl-SI" sz="1600" b="1" dirty="0">
              <a:solidFill>
                <a:srgbClr val="294179"/>
              </a:solidFill>
            </a:endParaRP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6B6367F6-1C01-4F25-885C-162BFD622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79" y="685800"/>
            <a:ext cx="229857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sz="1200" dirty="0"/>
              <a:t>Delež navedb za posamezen odgovor</a:t>
            </a:r>
            <a:endParaRPr lang="sl-SI" sz="1200" dirty="0">
              <a:solidFill>
                <a:srgbClr val="294179"/>
              </a:solidFill>
            </a:endParaRP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459C4CC1-3ECC-4B0B-8C4A-287DCB288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8695" y="501134"/>
            <a:ext cx="14285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sl-SI" sz="1200" dirty="0"/>
              <a:t>Osnova: vsi anketiranci</a:t>
            </a:r>
          </a:p>
          <a:p>
            <a:pPr algn="r"/>
            <a:r>
              <a:rPr lang="sl-SI" sz="1200" dirty="0">
                <a:solidFill>
                  <a:schemeClr val="dk1"/>
                </a:solidFill>
              </a:rPr>
              <a:t>n</a:t>
            </a:r>
            <a:r>
              <a:rPr lang="sl-SI" sz="1200" dirty="0"/>
              <a:t>=622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0684CE8-6CF1-4F97-8AFA-BED566BD0930}"/>
              </a:ext>
            </a:extLst>
          </p:cNvPr>
          <p:cNvSpPr txBox="1">
            <a:spLocks/>
          </p:cNvSpPr>
          <p:nvPr/>
        </p:nvSpPr>
        <p:spPr>
          <a:xfrm>
            <a:off x="275779" y="4659649"/>
            <a:ext cx="8243567" cy="369550"/>
          </a:xfrm>
          <a:prstGeom prst="rect">
            <a:avLst/>
          </a:prstGeom>
        </p:spPr>
        <p:txBody>
          <a:bodyPr lIns="0" bIns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/>
              <a:t>Kako pomembni so vam naslednji elementi, ko izbirate izdelek v trgovini</a:t>
            </a:r>
            <a:r>
              <a:rPr lang="sl-SI" sz="1200" dirty="0"/>
              <a:t>?</a:t>
            </a:r>
          </a:p>
          <a:p>
            <a:r>
              <a:rPr lang="sl-SI" sz="1200" dirty="0"/>
              <a:t>Kako pomembni so vam naslednje LASTNOSTI EMBALAŽE, ko izbirate izdelek v trgovini?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C9BF016-0E90-4354-9396-13B7D84D65A9}"/>
              </a:ext>
            </a:extLst>
          </p:cNvPr>
          <p:cNvSpPr/>
          <p:nvPr/>
        </p:nvSpPr>
        <p:spPr>
          <a:xfrm>
            <a:off x="1442720" y="1368213"/>
            <a:ext cx="1700107" cy="399627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DDA2EBC-F46F-4271-B64C-E9D2A859F5BC}"/>
              </a:ext>
            </a:extLst>
          </p:cNvPr>
          <p:cNvSpPr/>
          <p:nvPr/>
        </p:nvSpPr>
        <p:spPr>
          <a:xfrm>
            <a:off x="297984" y="2470019"/>
            <a:ext cx="2997244" cy="650552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1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6700" y="563563"/>
            <a:ext cx="7962899" cy="461962"/>
          </a:xfrm>
        </p:spPr>
        <p:txBody>
          <a:bodyPr>
            <a:normAutofit/>
          </a:bodyPr>
          <a:lstStyle/>
          <a:p>
            <a:r>
              <a:rPr lang="sl-SI" sz="2500"/>
              <a:t>Metodologija</a:t>
            </a:r>
          </a:p>
        </p:txBody>
      </p:sp>
      <p:graphicFrame>
        <p:nvGraphicFramePr>
          <p:cNvPr id="4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086473"/>
              </p:ext>
            </p:extLst>
          </p:nvPr>
        </p:nvGraphicFramePr>
        <p:xfrm>
          <a:off x="266700" y="1424175"/>
          <a:ext cx="8229600" cy="2562345"/>
        </p:xfrm>
        <a:graphic>
          <a:graphicData uri="http://schemas.openxmlformats.org/drawingml/2006/table">
            <a:tbl>
              <a:tblPr/>
              <a:tblGrid>
                <a:gridCol w="2713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469">
                <a:tc>
                  <a:txBody>
                    <a:bodyPr/>
                    <a:lstStyle/>
                    <a:p>
                      <a:pPr marL="266700" marR="0" lvl="0" indent="-266700" algn="l" defTabSz="41275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StarSymbol"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Čas zbiranja podatkov</a:t>
                      </a:r>
                    </a:p>
                  </a:txBody>
                  <a:tcPr marL="45720" marR="50700" marT="41997" marB="41997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StarSymbol"/>
                        <a:buNone/>
                        <a:tabLst/>
                      </a:pPr>
                      <a:r>
                        <a:rPr kumimoji="0" lang="sl-SI" sz="12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28. maj – 2. junij 2021</a:t>
                      </a:r>
                      <a:endParaRPr kumimoji="0" lang="sl-SI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45720" marR="50700" marT="41997" marB="41997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69">
                <a:tc>
                  <a:txBody>
                    <a:bodyPr/>
                    <a:lstStyle/>
                    <a:p>
                      <a:pPr marL="0" marR="0" lvl="0" indent="0" algn="l" defTabSz="41275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StarSymbol"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Zbiranje podatkov</a:t>
                      </a:r>
                    </a:p>
                  </a:txBody>
                  <a:tcPr marL="45720" marR="50700" marT="41997" marB="41997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StarSymbol"/>
                        <a:buNone/>
                        <a:tabLst/>
                      </a:pPr>
                      <a:r>
                        <a:rPr kumimoji="0" lang="sl-SI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CAWI (spletno anketiranje)</a:t>
                      </a:r>
                    </a:p>
                  </a:txBody>
                  <a:tcPr marL="45720" marR="50700" marT="41997" marB="41997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469">
                <a:tc>
                  <a:txBody>
                    <a:bodyPr/>
                    <a:lstStyle/>
                    <a:p>
                      <a:pPr marL="266700" marR="0" lvl="0" indent="-266700" algn="l" defTabSz="41275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StarSymbol"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Velikost vzorca</a:t>
                      </a:r>
                    </a:p>
                  </a:txBody>
                  <a:tcPr marL="45720" marR="50700" marT="41997" marB="41997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StarSymbol"/>
                        <a:buNone/>
                        <a:tabLst/>
                      </a:pPr>
                      <a:r>
                        <a:rPr kumimoji="0" lang="sl-SI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n=622</a:t>
                      </a:r>
                    </a:p>
                  </a:txBody>
                  <a:tcPr marL="45720" marR="50700" marT="41997" marB="41997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469">
                <a:tc>
                  <a:txBody>
                    <a:bodyPr/>
                    <a:lstStyle/>
                    <a:p>
                      <a:pPr marL="266700" marR="0" lvl="0" indent="-266700" algn="l" defTabSz="41275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StarSymbol"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Ciljna oseba</a:t>
                      </a:r>
                    </a:p>
                  </a:txBody>
                  <a:tcPr marL="45720" marR="50700" marT="41997" marB="41997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StarSymbol"/>
                        <a:buNone/>
                        <a:tabLst/>
                      </a:pPr>
                      <a:r>
                        <a:rPr kumimoji="0" lang="sl-SI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Osebe v starosti 15 do 75 let</a:t>
                      </a:r>
                    </a:p>
                  </a:txBody>
                  <a:tcPr marL="45720" marR="50700" marT="41997" marB="41997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469">
                <a:tc>
                  <a:txBody>
                    <a:bodyPr/>
                    <a:lstStyle/>
                    <a:p>
                      <a:pPr marL="266700" marR="0" lvl="0" indent="-266700" algn="l" defTabSz="41275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StarSymbol"/>
                        <a:buNone/>
                        <a:tabLst/>
                      </a:pPr>
                      <a:r>
                        <a:rPr kumimoji="0" lang="sl-S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Reprezentativnost</a:t>
                      </a:r>
                    </a:p>
                  </a:txBody>
                  <a:tcPr marL="45720" marR="50700" marT="41997" marB="41997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275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StarSymbol"/>
                        <a:buNone/>
                        <a:tabLst/>
                        <a:defRPr/>
                      </a:pPr>
                      <a:r>
                        <a:rPr lang="sl-SI" sz="12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Glede</a:t>
                      </a:r>
                      <a:r>
                        <a:rPr lang="sl-SI" sz="1200" b="0" i="0" u="none" strike="noStrike" baseline="0" noProof="0" dirty="0">
                          <a:solidFill>
                            <a:schemeClr val="tx1"/>
                          </a:solidFill>
                          <a:latin typeface="+mn-lt"/>
                        </a:rPr>
                        <a:t> na spol, starost, izobrazbo, regijo in tip naselja</a:t>
                      </a:r>
                      <a:endParaRPr lang="sl-SI" sz="1200" b="0" i="0" u="none" strike="noStrike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50700" marT="41997" marB="41997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476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6959" y="3591442"/>
            <a:ext cx="7589041" cy="762000"/>
          </a:xfrm>
        </p:spPr>
        <p:txBody>
          <a:bodyPr/>
          <a:lstStyle/>
          <a:p>
            <a:r>
              <a:rPr lang="sl-SI" dirty="0"/>
              <a:t>Kaj se dogaja?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6973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1D48-6201-4B72-A5DF-B22F67CA7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Krize, trendi, posledice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85CC94-0F57-4712-899A-48AF0A14976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4C39D99-056C-438C-9E2A-1E71AFAF90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5552859"/>
              </p:ext>
            </p:extLst>
          </p:nvPr>
        </p:nvGraphicFramePr>
        <p:xfrm>
          <a:off x="275779" y="176108"/>
          <a:ext cx="8229600" cy="524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1610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655EA-BF1D-4AED-9BA6-292DF68B7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nas čaka jeseni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2A85A-C69C-4391-BBDE-35126F89DBF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76225" y="1162050"/>
            <a:ext cx="2568575" cy="3775075"/>
          </a:xfrm>
        </p:spPr>
        <p:txBody>
          <a:bodyPr/>
          <a:lstStyle/>
          <a:p>
            <a:r>
              <a:rPr lang="sl-SI" sz="1800" dirty="0"/>
              <a:t>Za posel je ključen </a:t>
            </a:r>
            <a:r>
              <a:rPr lang="sl-SI" sz="1800" b="1" dirty="0"/>
              <a:t>potrošniški</a:t>
            </a:r>
            <a:r>
              <a:rPr lang="sl-SI" sz="1800" dirty="0"/>
              <a:t> vidik: obdobje </a:t>
            </a:r>
            <a:r>
              <a:rPr lang="sl-SI" sz="1800" b="1" dirty="0"/>
              <a:t>nihanj</a:t>
            </a:r>
            <a:r>
              <a:rPr lang="sl-SI" sz="1800" dirty="0"/>
              <a:t>, posel mora </a:t>
            </a:r>
            <a:r>
              <a:rPr lang="sl-SI" sz="1800" b="1" dirty="0"/>
              <a:t>izkoristiti zatišja</a:t>
            </a:r>
            <a:r>
              <a:rPr lang="en-US" sz="1800" b="1" dirty="0"/>
              <a:t>.</a:t>
            </a:r>
            <a:endParaRPr lang="sl-SI" sz="1800" b="1" dirty="0"/>
          </a:p>
          <a:p>
            <a:r>
              <a:rPr lang="sl-SI" b="1" dirty="0"/>
              <a:t>„Nova normalnost“, </a:t>
            </a:r>
            <a:r>
              <a:rPr lang="sl-SI" dirty="0"/>
              <a:t>stanje, ko nekaj sprejemamo kot normalno, pri čemer se nam morda celo dozdeva, da se ni nič spremenilo, pa se je – </a:t>
            </a:r>
            <a:r>
              <a:rPr lang="sl-SI" b="1" dirty="0"/>
              <a:t>iluzija normalnosti.</a:t>
            </a:r>
            <a:endParaRPr lang="sl-SI" sz="1800" b="1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DDAD14-1293-4BF2-84B3-19BE0E901E1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E07C84-1E8A-4F5F-906B-51231E72E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066" y="223520"/>
            <a:ext cx="576510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08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D12E5A62-91FC-47CB-8024-303C4A608D59}"/>
              </a:ext>
            </a:extLst>
          </p:cNvPr>
          <p:cNvSpPr txBox="1">
            <a:spLocks/>
          </p:cNvSpPr>
          <p:nvPr/>
        </p:nvSpPr>
        <p:spPr>
          <a:xfrm>
            <a:off x="275777" y="1368904"/>
            <a:ext cx="5013665" cy="2222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98000" indent="-198000" algn="l" defTabSz="457200" rtl="0" eaLnBrk="1" latinLnBrk="0" hangingPunct="1">
              <a:spcBef>
                <a:spcPts val="432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9600" indent="-2124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800" indent="-158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90000" indent="-1584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03200" indent="-158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sl-SI" b="1" dirty="0"/>
              <a:t>Več informacij:</a:t>
            </a:r>
          </a:p>
          <a:p>
            <a:pPr marL="0" indent="0">
              <a:buFont typeface="Arial"/>
              <a:buNone/>
            </a:pPr>
            <a:r>
              <a:rPr lang="sl-SI" dirty="0"/>
              <a:t>andraz.zorko@valicon.net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04979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dirty="0"/>
              <a:t>Segmenti pričakovane potrošnje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8347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22213"/>
          <a:stretch/>
        </p:blipFill>
        <p:spPr>
          <a:xfrm>
            <a:off x="1990848" y="843872"/>
            <a:ext cx="5554012" cy="379464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75780" y="942975"/>
            <a:ext cx="824356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5779" y="4659649"/>
            <a:ext cx="824356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275779" y="4659649"/>
            <a:ext cx="8243567" cy="369550"/>
          </a:xfrm>
          <a:prstGeom prst="rect">
            <a:avLst/>
          </a:prstGeom>
        </p:spPr>
        <p:txBody>
          <a:bodyPr lIns="0" bIns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200" dirty="0"/>
              <a:t>Kakšno je danes vaše finančno stanja na splošno, glede na stanje pred enim letom (pri tem upoštevajte vse vire vaših prihodkov, prihranke itd.)?</a:t>
            </a:r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sz="quarter" idx="4294967295"/>
          </p:nvPr>
        </p:nvSpPr>
        <p:spPr>
          <a:xfrm rot="10800000">
            <a:off x="8712199" y="-2"/>
            <a:ext cx="431735" cy="4661162"/>
          </a:xfrm>
        </p:spPr>
        <p:txBody>
          <a:bodyPr/>
          <a:lstStyle/>
          <a:p>
            <a:endParaRPr lang="sl-SI"/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533DC791-6BAC-4776-A6C1-AD19F7080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79" y="434975"/>
            <a:ext cx="239116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sz="1600" b="1" dirty="0">
                <a:solidFill>
                  <a:srgbClr val="294179"/>
                </a:solidFill>
              </a:rPr>
              <a:t>Pričakovano finančno stanje</a:t>
            </a: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6B6367F6-1C01-4F25-885C-162BFD622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79" y="685800"/>
            <a:ext cx="229857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sz="1200" dirty="0"/>
              <a:t>Delež navedb za posamezen odgovor</a:t>
            </a:r>
            <a:endParaRPr lang="sl-SI" sz="1200" dirty="0">
              <a:solidFill>
                <a:srgbClr val="294179"/>
              </a:solidFill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2B381B33-EB31-46E4-A5DF-FD8766C54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1197" y="501134"/>
            <a:ext cx="14260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sl-SI" sz="1200" dirty="0"/>
              <a:t>Osnova: anketiranci po</a:t>
            </a:r>
          </a:p>
          <a:p>
            <a:pPr algn="r"/>
            <a:r>
              <a:rPr lang="sl-SI" sz="1200" dirty="0"/>
              <a:t>časovnih točkah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3174F0-8735-4185-912B-E0FE6018A057}"/>
              </a:ext>
            </a:extLst>
          </p:cNvPr>
          <p:cNvSpPr txBox="1"/>
          <p:nvPr/>
        </p:nvSpPr>
        <p:spPr>
          <a:xfrm>
            <a:off x="7443088" y="958006"/>
            <a:ext cx="965555" cy="536707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sl-SI" sz="1000" b="1" dirty="0"/>
              <a:t>primerjava z letom 2019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10627"/>
              </p:ext>
            </p:extLst>
          </p:nvPr>
        </p:nvGraphicFramePr>
        <p:xfrm>
          <a:off x="275779" y="1285716"/>
          <a:ext cx="8323071" cy="3004384"/>
        </p:xfrm>
        <a:graphic>
          <a:graphicData uri="http://schemas.openxmlformats.org/drawingml/2006/table">
            <a:tbl>
              <a:tblPr/>
              <a:tblGrid>
                <a:gridCol w="1776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7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1096"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1" i="0" u="none" strike="noStrike" dirty="0">
                          <a:effectLst/>
                          <a:latin typeface="+mn-lt"/>
                        </a:rPr>
                        <a:t>boljše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l-SI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 dirty="0">
                          <a:effectLst/>
                          <a:latin typeface="+mn-lt"/>
                        </a:rPr>
                        <a:t>-4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1096"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1" i="0" u="none" strike="noStrike" dirty="0">
                          <a:effectLst/>
                          <a:latin typeface="+mn-lt"/>
                        </a:rPr>
                        <a:t>enako, brez pričakovanj poslabšanja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l-SI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 dirty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096"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1" i="0" u="none" strike="noStrike">
                          <a:effectLst/>
                          <a:latin typeface="+mn-lt"/>
                        </a:rPr>
                        <a:t>enako s pričakovanjem poslabšanja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l-SI" sz="1400" b="1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 dirty="0">
                          <a:effectLst/>
                          <a:latin typeface="+mn-lt"/>
                        </a:rPr>
                        <a:t>+1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1096"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1" i="0" u="none" strike="noStrike" dirty="0">
                          <a:effectLst/>
                          <a:latin typeface="+mn-lt"/>
                        </a:rPr>
                        <a:t>slabše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l-SI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 dirty="0">
                          <a:effectLst/>
                          <a:latin typeface="+mn-lt"/>
                        </a:rPr>
                        <a:t>+3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Arrow: Curved Left 8">
            <a:extLst>
              <a:ext uri="{FF2B5EF4-FFF2-40B4-BE49-F238E27FC236}">
                <a16:creationId xmlns:a16="http://schemas.microsoft.com/office/drawing/2014/main" id="{0486BC1C-81C0-498E-B6F8-85F5A4C1B723}"/>
              </a:ext>
            </a:extLst>
          </p:cNvPr>
          <p:cNvSpPr/>
          <p:nvPr/>
        </p:nvSpPr>
        <p:spPr>
          <a:xfrm>
            <a:off x="8229601" y="1618827"/>
            <a:ext cx="357628" cy="2330026"/>
          </a:xfrm>
          <a:prstGeom prst="curvedLeftArrow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625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75780" y="942975"/>
            <a:ext cx="824356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5779" y="4659649"/>
            <a:ext cx="824356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Vertical Text Placeholder 3"/>
          <p:cNvSpPr>
            <a:spLocks noGrp="1"/>
          </p:cNvSpPr>
          <p:nvPr>
            <p:ph type="body" orient="vert" sz="quarter" idx="4294967295"/>
          </p:nvPr>
        </p:nvSpPr>
        <p:spPr>
          <a:xfrm rot="10800000">
            <a:off x="8712199" y="-2"/>
            <a:ext cx="431735" cy="4661162"/>
          </a:xfrm>
        </p:spPr>
        <p:txBody>
          <a:bodyPr/>
          <a:lstStyle/>
          <a:p>
            <a:endParaRPr lang="sl-SI"/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533DC791-6BAC-4776-A6C1-AD19F7080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79" y="434975"/>
            <a:ext cx="189442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sz="1600" b="1" dirty="0">
                <a:solidFill>
                  <a:srgbClr val="294179"/>
                </a:solidFill>
              </a:rPr>
              <a:t>Pričakovana potrošnja</a:t>
            </a: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6B6367F6-1C01-4F25-885C-162BFD622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79" y="685800"/>
            <a:ext cx="229857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sz="1200" dirty="0"/>
              <a:t>Delež navedb za posamezen odgovor</a:t>
            </a:r>
            <a:endParaRPr lang="sl-SI" sz="1200" dirty="0">
              <a:solidFill>
                <a:srgbClr val="294179"/>
              </a:solidFill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2B381B33-EB31-46E4-A5DF-FD8766C54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1197" y="501134"/>
            <a:ext cx="14260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sl-SI" sz="1200" dirty="0"/>
              <a:t>Osnova: anketiranci po</a:t>
            </a:r>
          </a:p>
          <a:p>
            <a:pPr algn="r"/>
            <a:r>
              <a:rPr lang="sl-SI" sz="1200" dirty="0"/>
              <a:t>časovnih točkah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3174F0-8735-4185-912B-E0FE6018A057}"/>
              </a:ext>
            </a:extLst>
          </p:cNvPr>
          <p:cNvSpPr txBox="1"/>
          <p:nvPr/>
        </p:nvSpPr>
        <p:spPr>
          <a:xfrm>
            <a:off x="7668989" y="1041131"/>
            <a:ext cx="929860" cy="536707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sl-SI" sz="1000" b="1" dirty="0"/>
              <a:t>primerjava z letom 2019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18CB7EF-C90D-463E-90F6-549CCDBEBAF2}"/>
              </a:ext>
            </a:extLst>
          </p:cNvPr>
          <p:cNvSpPr txBox="1">
            <a:spLocks/>
          </p:cNvSpPr>
          <p:nvPr/>
        </p:nvSpPr>
        <p:spPr>
          <a:xfrm>
            <a:off x="275779" y="4659649"/>
            <a:ext cx="8243567" cy="369550"/>
          </a:xfrm>
          <a:prstGeom prst="rect">
            <a:avLst/>
          </a:prstGeom>
        </p:spPr>
        <p:txBody>
          <a:bodyPr lIns="0" bIns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200" dirty="0"/>
              <a:t>Ali bi zase lahko rekli, da ste spremenili obseg potrošnje v zadnjem letu dni? </a:t>
            </a:r>
            <a:r>
              <a:rPr lang="sl-SI" sz="1200" dirty="0">
                <a:solidFill>
                  <a:schemeClr val="bg1"/>
                </a:solidFill>
              </a:rPr>
              <a:t>Ali bi zase lahko rekli, da ste spremenili obseg potrošnje v zadnjem letu dni?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639237"/>
              </p:ext>
            </p:extLst>
          </p:nvPr>
        </p:nvGraphicFramePr>
        <p:xfrm>
          <a:off x="275779" y="1285716"/>
          <a:ext cx="8323071" cy="3004384"/>
        </p:xfrm>
        <a:graphic>
          <a:graphicData uri="http://schemas.openxmlformats.org/drawingml/2006/table">
            <a:tbl>
              <a:tblPr/>
              <a:tblGrid>
                <a:gridCol w="1776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7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1096"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1" i="0" u="none" strike="noStrike" dirty="0">
                          <a:effectLst/>
                          <a:latin typeface="+mn-lt"/>
                        </a:rPr>
                        <a:t>trošim več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l-SI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 dirty="0">
                          <a:effectLst/>
                          <a:latin typeface="+mn-lt"/>
                        </a:rPr>
                        <a:t>-5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1096"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1" i="0" u="none" strike="noStrike" dirty="0">
                          <a:effectLst/>
                          <a:latin typeface="+mn-lt"/>
                        </a:rPr>
                        <a:t>trošim enako, brez pričakovanj sprememb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l-SI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 dirty="0">
                          <a:effectLst/>
                          <a:latin typeface="+mn-lt"/>
                        </a:rPr>
                        <a:t>-5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096"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1" i="0" u="none" strike="noStrike" dirty="0">
                          <a:effectLst/>
                          <a:latin typeface="+mn-lt"/>
                        </a:rPr>
                        <a:t>trošim enako s pričakovanjem zmanjšanja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l-SI" sz="1400" b="1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 dirty="0">
                          <a:effectLst/>
                          <a:latin typeface="+mn-lt"/>
                        </a:rPr>
                        <a:t>-3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1096"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1" i="0" u="none" strike="noStrike" dirty="0">
                          <a:effectLst/>
                          <a:latin typeface="+mn-lt"/>
                        </a:rPr>
                        <a:t>trošim manj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l-SI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 dirty="0">
                          <a:effectLst/>
                          <a:latin typeface="+mn-lt"/>
                        </a:rPr>
                        <a:t>+13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29880"/>
          <a:stretch/>
        </p:blipFill>
        <p:spPr>
          <a:xfrm>
            <a:off x="2223341" y="864082"/>
            <a:ext cx="4987228" cy="3780000"/>
          </a:xfrm>
          <a:prstGeom prst="rect">
            <a:avLst/>
          </a:prstGeom>
        </p:spPr>
      </p:pic>
      <p:sp>
        <p:nvSpPr>
          <p:cNvPr id="12" name="Arrow: Curved Left 11">
            <a:extLst>
              <a:ext uri="{FF2B5EF4-FFF2-40B4-BE49-F238E27FC236}">
                <a16:creationId xmlns:a16="http://schemas.microsoft.com/office/drawing/2014/main" id="{316DB71E-D526-4C89-9658-69D2FDE84D2C}"/>
              </a:ext>
            </a:extLst>
          </p:cNvPr>
          <p:cNvSpPr/>
          <p:nvPr/>
        </p:nvSpPr>
        <p:spPr>
          <a:xfrm>
            <a:off x="8229601" y="1618827"/>
            <a:ext cx="357628" cy="2330026"/>
          </a:xfrm>
          <a:prstGeom prst="curvedLeftArrow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677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75780" y="942975"/>
            <a:ext cx="824356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5779" y="4659649"/>
            <a:ext cx="824356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275779" y="4659649"/>
            <a:ext cx="8243567" cy="369550"/>
          </a:xfrm>
          <a:prstGeom prst="rect">
            <a:avLst/>
          </a:prstGeom>
        </p:spPr>
        <p:txBody>
          <a:bodyPr lIns="0" bIns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200" dirty="0"/>
              <a:t>Kakšno je danes vaše finančno stanja na splošno, glede na stanje pred enim letom (pri tem upoštevajte vse vire vaših prihodkov, prihranke itd.)? → Ali bi zase lahko rekli, da ste spremenili obseg potrošnje v zadnjem letu dni?</a:t>
            </a:r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sz="quarter" idx="4294967295"/>
          </p:nvPr>
        </p:nvSpPr>
        <p:spPr>
          <a:xfrm rot="10800000">
            <a:off x="8712199" y="-2"/>
            <a:ext cx="431735" cy="4661162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533DC791-6BAC-4776-A6C1-AD19F7080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79" y="434975"/>
            <a:ext cx="27420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sz="1600" b="1" dirty="0">
                <a:solidFill>
                  <a:srgbClr val="294179"/>
                </a:solidFill>
              </a:rPr>
              <a:t>Segmenti pričakovane potrošnje</a:t>
            </a: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6B6367F6-1C01-4F25-885C-162BFD622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79" y="685800"/>
            <a:ext cx="29417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sz="1200" dirty="0"/>
              <a:t>Odstotek anketirancev posameznega segmenta</a:t>
            </a:r>
            <a:endParaRPr lang="sl-SI" sz="1200" dirty="0">
              <a:solidFill>
                <a:srgbClr val="294179"/>
              </a:solidFill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2B381B33-EB31-46E4-A5DF-FD8766C54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1197" y="501134"/>
            <a:ext cx="14260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sl-SI" sz="1200" dirty="0"/>
              <a:t>Osnova: anketiranci po</a:t>
            </a:r>
          </a:p>
          <a:p>
            <a:pPr algn="r"/>
            <a:r>
              <a:rPr lang="sl-SI" sz="1200" dirty="0"/>
              <a:t>časovnih točkah</a:t>
            </a: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86357D5C-CF27-496B-9ABB-50CFF0ED3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89" y="3828964"/>
            <a:ext cx="3979863" cy="38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988" tIns="41994" rIns="83988" bIns="4199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sl-SI" altLang="sl-SI" sz="1050" b="1" dirty="0">
                <a:solidFill>
                  <a:srgbClr val="606264"/>
                </a:solidFill>
                <a:latin typeface="+mn-lt"/>
              </a:rPr>
              <a:t>PRIKRAJŠANI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sl-SI" altLang="sl-SI" sz="1050" b="1" dirty="0">
                <a:solidFill>
                  <a:srgbClr val="606264"/>
                </a:solidFill>
                <a:latin typeface="+mn-lt"/>
              </a:rPr>
              <a:t>Finančno stanje je slabše, obseg potrošnje je znižan.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CD519EA8-59F3-4BE9-9400-D07FE42FC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89" y="3049152"/>
            <a:ext cx="3979863" cy="53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988" tIns="41994" rIns="83988" bIns="4199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sl-SI" altLang="sl-SI" sz="1050" b="1" dirty="0">
                <a:solidFill>
                  <a:srgbClr val="606264"/>
                </a:solidFill>
                <a:latin typeface="+mn-lt"/>
              </a:rPr>
              <a:t>POZORNI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sl-SI" altLang="sl-SI" sz="1050" b="1" dirty="0">
                <a:solidFill>
                  <a:srgbClr val="606264"/>
                </a:solidFill>
                <a:latin typeface="+mn-lt"/>
              </a:rPr>
              <a:t>Pričakujejo poslabšanje finančnega stanja,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sl-SI" altLang="sl-SI" sz="1050" b="1" dirty="0">
                <a:solidFill>
                  <a:srgbClr val="606264"/>
                </a:solidFill>
                <a:latin typeface="+mn-lt"/>
              </a:rPr>
              <a:t>so že ali pa pričakujejo, da bodo znižali obseg potrošnje.</a:t>
            </a:r>
          </a:p>
        </p:txBody>
      </p:sp>
      <p:sp>
        <p:nvSpPr>
          <p:cNvPr id="22" name="Text Box 12">
            <a:extLst>
              <a:ext uri="{FF2B5EF4-FFF2-40B4-BE49-F238E27FC236}">
                <a16:creationId xmlns:a16="http://schemas.microsoft.com/office/drawing/2014/main" id="{B2ECC618-CEB7-4ACE-B68B-745856510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86" y="2444571"/>
            <a:ext cx="3979863" cy="53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988" tIns="41994" rIns="83988" bIns="4199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sl-SI" altLang="sl-SI" sz="1050" b="1" dirty="0">
                <a:solidFill>
                  <a:srgbClr val="606264"/>
                </a:solidFill>
                <a:latin typeface="+mn-lt"/>
              </a:rPr>
              <a:t>PREVIDNI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sl-SI" altLang="sl-SI" sz="1050" b="1" dirty="0">
                <a:solidFill>
                  <a:srgbClr val="606264"/>
                </a:solidFill>
                <a:latin typeface="+mn-lt"/>
              </a:rPr>
              <a:t>Ne pričakujejo poslabšanja finančnega stanja,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sl-SI" altLang="sl-SI" sz="1050" b="1" dirty="0">
                <a:solidFill>
                  <a:srgbClr val="606264"/>
                </a:solidFill>
                <a:latin typeface="+mn-lt"/>
              </a:rPr>
              <a:t>a so že ali pa pričakujejo, da bodo znižali obseg potrošnje.</a:t>
            </a:r>
          </a:p>
        </p:txBody>
      </p:sp>
      <p:sp>
        <p:nvSpPr>
          <p:cNvPr id="23" name="Text Box 8">
            <a:extLst>
              <a:ext uri="{FF2B5EF4-FFF2-40B4-BE49-F238E27FC236}">
                <a16:creationId xmlns:a16="http://schemas.microsoft.com/office/drawing/2014/main" id="{8FB69035-1410-49D1-86D7-C74EFD705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89" y="1308440"/>
            <a:ext cx="3979862" cy="39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988" tIns="41994" rIns="83988" bIns="4199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sl-SI" altLang="sl-SI" sz="1050" b="1" dirty="0">
                <a:solidFill>
                  <a:srgbClr val="606264"/>
                </a:solidFill>
                <a:latin typeface="+mn-lt"/>
              </a:rPr>
              <a:t>PRESKRBLJENI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sl-SI" altLang="sl-SI" sz="1050" b="1" dirty="0">
                <a:solidFill>
                  <a:srgbClr val="606264"/>
                </a:solidFill>
                <a:latin typeface="+mn-lt"/>
              </a:rPr>
              <a:t>Finančno stanje in obseg potrošnje sta nespremenjena.</a:t>
            </a: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A4B93674-375E-40AC-8560-4214DB2E9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88" y="1793769"/>
            <a:ext cx="3979863" cy="53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988" tIns="41994" rIns="83988" bIns="4199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sl-SI" altLang="sl-SI" sz="1050" b="1" dirty="0">
                <a:solidFill>
                  <a:srgbClr val="606264"/>
                </a:solidFill>
                <a:latin typeface="+mn-lt"/>
              </a:rPr>
              <a:t>RAVNODUŠNI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sl-SI" altLang="sl-SI" sz="1050" b="1" dirty="0">
                <a:solidFill>
                  <a:srgbClr val="606264"/>
                </a:solidFill>
                <a:latin typeface="+mn-lt"/>
              </a:rPr>
              <a:t>Pričakujejo poslabšanje finančnega stanja,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sl-SI" altLang="sl-SI" sz="1050" b="1" dirty="0">
                <a:solidFill>
                  <a:srgbClr val="606264"/>
                </a:solidFill>
                <a:latin typeface="+mn-lt"/>
              </a:rPr>
              <a:t>a niso in ne nameravajo znižati obsega potrošnje.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22982"/>
          <a:stretch/>
        </p:blipFill>
        <p:spPr>
          <a:xfrm>
            <a:off x="3445824" y="961292"/>
            <a:ext cx="5359509" cy="3698356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6AEF38B-9EEE-4DC7-B944-78B51D9CE16B}"/>
              </a:ext>
            </a:extLst>
          </p:cNvPr>
          <p:cNvCxnSpPr>
            <a:cxnSpLocks/>
          </p:cNvCxnSpPr>
          <p:nvPr/>
        </p:nvCxnSpPr>
        <p:spPr>
          <a:xfrm>
            <a:off x="6522720" y="1131147"/>
            <a:ext cx="1659467" cy="24384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AB3D85C-EAF1-4D45-AA0F-6C1CF793375B}"/>
              </a:ext>
            </a:extLst>
          </p:cNvPr>
          <p:cNvCxnSpPr>
            <a:cxnSpLocks/>
          </p:cNvCxnSpPr>
          <p:nvPr/>
        </p:nvCxnSpPr>
        <p:spPr>
          <a:xfrm flipV="1">
            <a:off x="6664960" y="3839598"/>
            <a:ext cx="1590460" cy="109897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498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75780" y="942975"/>
            <a:ext cx="824356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5779" y="4659649"/>
            <a:ext cx="824356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275779" y="4659649"/>
            <a:ext cx="8243567" cy="369550"/>
          </a:xfrm>
          <a:prstGeom prst="rect">
            <a:avLst/>
          </a:prstGeom>
        </p:spPr>
        <p:txBody>
          <a:bodyPr lIns="0" bIns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200" dirty="0"/>
              <a:t>Kakšno je danes vaše finančno stanja na splošno, glede na stanje pred enim letom (pri tem upoštevajte vse vire vaših prihodkov, prihranke itd.)? → Ali bi zase lahko rekli, da ste spremenili obseg potrošnje v zadnjem letu dni?</a:t>
            </a:r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sz="quarter" idx="4294967295"/>
          </p:nvPr>
        </p:nvSpPr>
        <p:spPr>
          <a:xfrm rot="10800000">
            <a:off x="8712199" y="-2"/>
            <a:ext cx="431735" cy="4661162"/>
          </a:xfrm>
        </p:spPr>
        <p:txBody>
          <a:bodyPr/>
          <a:lstStyle/>
          <a:p>
            <a:endParaRPr lang="sl-SI"/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533DC791-6BAC-4776-A6C1-AD19F7080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79" y="434975"/>
            <a:ext cx="27420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sz="1600" b="1" dirty="0">
                <a:solidFill>
                  <a:srgbClr val="294179"/>
                </a:solidFill>
              </a:rPr>
              <a:t>Segmenti pričakovane potrošnje</a:t>
            </a: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6B6367F6-1C01-4F25-885C-162BFD622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79" y="685800"/>
            <a:ext cx="3645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sz="1200" dirty="0"/>
              <a:t>Profili</a:t>
            </a:r>
            <a:endParaRPr lang="sl-SI" sz="1200" dirty="0">
              <a:solidFill>
                <a:srgbClr val="294179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6221DA-2A8C-4645-B4F2-98F6A7B7D122}"/>
              </a:ext>
            </a:extLst>
          </p:cNvPr>
          <p:cNvSpPr txBox="1"/>
          <p:nvPr/>
        </p:nvSpPr>
        <p:spPr>
          <a:xfrm>
            <a:off x="4783501" y="955844"/>
            <a:ext cx="3654820" cy="242224"/>
          </a:xfrm>
          <a:prstGeom prst="rect">
            <a:avLst/>
          </a:prstGeom>
          <a:noFill/>
          <a:ln>
            <a:noFill/>
          </a:ln>
        </p:spPr>
        <p:txBody>
          <a:bodyPr wrap="square" lIns="83988" tIns="41994" rIns="83988" bIns="41994">
            <a:spAutoFit/>
          </a:bodyPr>
          <a:lstStyle>
            <a:defPPr>
              <a:defRPr lang="en-US"/>
            </a:defPPr>
            <a:lvl1pPr eaLnBrk="1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defRPr sz="1400" b="1">
                <a:solidFill>
                  <a:srgbClr val="60626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algn="ctr"/>
            <a:r>
              <a:rPr lang="sl-SI" sz="1050" dirty="0">
                <a:latin typeface="+mn-lt"/>
              </a:rPr>
              <a:t>Nadpovprečno:</a:t>
            </a:r>
          </a:p>
        </p:txBody>
      </p:sp>
      <p:sp>
        <p:nvSpPr>
          <p:cNvPr id="26" name="Text Box 10">
            <a:extLst>
              <a:ext uri="{FF2B5EF4-FFF2-40B4-BE49-F238E27FC236}">
                <a16:creationId xmlns:a16="http://schemas.microsoft.com/office/drawing/2014/main" id="{656EA870-2E40-4E4F-B429-3AF8C11F9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88" y="1234554"/>
            <a:ext cx="3979863" cy="38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988" tIns="41994" rIns="83988" bIns="4199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sl-SI" altLang="sl-SI" sz="1050" b="1" dirty="0">
                <a:solidFill>
                  <a:srgbClr val="606264"/>
                </a:solidFill>
                <a:latin typeface="+mn-lt"/>
              </a:rPr>
              <a:t>PRIKRAJŠANI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sl-SI" altLang="sl-SI" sz="1050" b="1" dirty="0">
                <a:solidFill>
                  <a:srgbClr val="606264"/>
                </a:solidFill>
                <a:latin typeface="+mn-lt"/>
              </a:rPr>
              <a:t>Finančno stanje je slabše, obseg potrošnje je znižan.</a:t>
            </a:r>
          </a:p>
        </p:txBody>
      </p:sp>
      <p:sp>
        <p:nvSpPr>
          <p:cNvPr id="27" name="Text Box 11">
            <a:extLst>
              <a:ext uri="{FF2B5EF4-FFF2-40B4-BE49-F238E27FC236}">
                <a16:creationId xmlns:a16="http://schemas.microsoft.com/office/drawing/2014/main" id="{ED2E06E2-D5E9-458C-9102-341CDC4C9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88" y="1826216"/>
            <a:ext cx="3979863" cy="53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988" tIns="41994" rIns="83988" bIns="4199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sl-SI" altLang="sl-SI" sz="1050" b="1" dirty="0">
                <a:solidFill>
                  <a:srgbClr val="606264"/>
                </a:solidFill>
                <a:latin typeface="+mn-lt"/>
              </a:rPr>
              <a:t>POZORNI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sl-SI" altLang="sl-SI" sz="1050" b="1" dirty="0">
                <a:solidFill>
                  <a:srgbClr val="606264"/>
                </a:solidFill>
                <a:latin typeface="+mn-lt"/>
              </a:rPr>
              <a:t>Pričakujejo poslabšanje finančnega stanja,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sl-SI" altLang="sl-SI" sz="1050" b="1" dirty="0">
                <a:solidFill>
                  <a:srgbClr val="606264"/>
                </a:solidFill>
                <a:latin typeface="+mn-lt"/>
              </a:rPr>
              <a:t>so že ali pa pričakujejo, da bodo znižali obseg potrošnje.</a:t>
            </a:r>
          </a:p>
        </p:txBody>
      </p:sp>
      <p:sp>
        <p:nvSpPr>
          <p:cNvPr id="28" name="Text Box 12">
            <a:extLst>
              <a:ext uri="{FF2B5EF4-FFF2-40B4-BE49-F238E27FC236}">
                <a16:creationId xmlns:a16="http://schemas.microsoft.com/office/drawing/2014/main" id="{658F002F-ED02-44B4-AEEA-0F8BEA22F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88" y="2568176"/>
            <a:ext cx="3979863" cy="53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988" tIns="41994" rIns="83988" bIns="4199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sl-SI" altLang="sl-SI" sz="1050" b="1" dirty="0">
                <a:solidFill>
                  <a:srgbClr val="606264"/>
                </a:solidFill>
                <a:latin typeface="+mn-lt"/>
              </a:rPr>
              <a:t>PREVIDNI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sl-SI" altLang="sl-SI" sz="1050" b="1" dirty="0">
                <a:solidFill>
                  <a:srgbClr val="606264"/>
                </a:solidFill>
                <a:latin typeface="+mn-lt"/>
              </a:rPr>
              <a:t>Ne pričakujejo poslabšanja finančnega stanja,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sl-SI" altLang="sl-SI" sz="1050" b="1" dirty="0">
                <a:solidFill>
                  <a:srgbClr val="606264"/>
                </a:solidFill>
                <a:latin typeface="+mn-lt"/>
              </a:rPr>
              <a:t>a so že ali pa pričakujejo, da bodo znižali obseg potrošnje.</a:t>
            </a:r>
          </a:p>
        </p:txBody>
      </p:sp>
      <p:sp>
        <p:nvSpPr>
          <p:cNvPr id="29" name="Text Box 8">
            <a:extLst>
              <a:ext uri="{FF2B5EF4-FFF2-40B4-BE49-F238E27FC236}">
                <a16:creationId xmlns:a16="http://schemas.microsoft.com/office/drawing/2014/main" id="{BBEC3072-CDA5-4DC9-8FA6-A416AE6C9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26" y="4052094"/>
            <a:ext cx="3979862" cy="39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988" tIns="41994" rIns="83988" bIns="4199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sl-SI" altLang="sl-SI" sz="1050" b="1" dirty="0">
                <a:solidFill>
                  <a:srgbClr val="606264"/>
                </a:solidFill>
                <a:latin typeface="+mn-lt"/>
              </a:rPr>
              <a:t>PRESKRBLJENI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sl-SI" altLang="sl-SI" sz="1050" b="1" dirty="0">
                <a:solidFill>
                  <a:srgbClr val="606264"/>
                </a:solidFill>
                <a:latin typeface="+mn-lt"/>
              </a:rPr>
              <a:t>Finančno stanje in obseg potrošnje sta nespremenjena.</a:t>
            </a:r>
          </a:p>
        </p:txBody>
      </p:sp>
      <p:sp>
        <p:nvSpPr>
          <p:cNvPr id="30" name="Text Box 7">
            <a:extLst>
              <a:ext uri="{FF2B5EF4-FFF2-40B4-BE49-F238E27FC236}">
                <a16:creationId xmlns:a16="http://schemas.microsoft.com/office/drawing/2014/main" id="{AB99BE07-FB50-4A8E-85E6-0DFCB7C4C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88" y="3310136"/>
            <a:ext cx="3979863" cy="53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988" tIns="41994" rIns="83988" bIns="4199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sl-SI" altLang="sl-SI" sz="1050" b="1" dirty="0">
                <a:solidFill>
                  <a:srgbClr val="606264"/>
                </a:solidFill>
                <a:latin typeface="+mn-lt"/>
              </a:rPr>
              <a:t>RAVNODUŠNI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sl-SI" altLang="sl-SI" sz="1050" b="1" dirty="0">
                <a:solidFill>
                  <a:srgbClr val="606264"/>
                </a:solidFill>
                <a:latin typeface="+mn-lt"/>
              </a:rPr>
              <a:t>Pričakujejo poslabšanje finančnega stanja,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sl-SI" altLang="sl-SI" sz="1050" b="1" dirty="0">
                <a:solidFill>
                  <a:srgbClr val="606264"/>
                </a:solidFill>
                <a:latin typeface="+mn-lt"/>
              </a:rPr>
              <a:t>a niso in ne nameravajo znižati obsega potrošnje.</a:t>
            </a:r>
          </a:p>
        </p:txBody>
      </p: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3025FF10-FF01-4C8E-8F66-C3B6B3BC92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5608154"/>
              </p:ext>
            </p:extLst>
          </p:nvPr>
        </p:nvGraphicFramePr>
        <p:xfrm>
          <a:off x="3587461" y="1062250"/>
          <a:ext cx="937624" cy="803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61830F13-48D5-4D5D-A921-AAB31A7DBC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7610296"/>
              </p:ext>
            </p:extLst>
          </p:nvPr>
        </p:nvGraphicFramePr>
        <p:xfrm>
          <a:off x="3587461" y="1780258"/>
          <a:ext cx="937624" cy="803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F2D97A59-9954-4660-9FA3-D343DB7C33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9840936"/>
              </p:ext>
            </p:extLst>
          </p:nvPr>
        </p:nvGraphicFramePr>
        <p:xfrm>
          <a:off x="3587461" y="2498266"/>
          <a:ext cx="937624" cy="803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B1956CC8-904B-4993-8A8E-1BC47EA457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3924156"/>
              </p:ext>
            </p:extLst>
          </p:nvPr>
        </p:nvGraphicFramePr>
        <p:xfrm>
          <a:off x="3587461" y="3216274"/>
          <a:ext cx="937624" cy="803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4B3C4F23-4F20-4667-9103-9B462704DB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4946908"/>
              </p:ext>
            </p:extLst>
          </p:nvPr>
        </p:nvGraphicFramePr>
        <p:xfrm>
          <a:off x="3587461" y="3934283"/>
          <a:ext cx="937624" cy="803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4FA55D-B0DB-4276-AB2A-2C7B6E05BBAC}"/>
              </a:ext>
            </a:extLst>
          </p:cNvPr>
          <p:cNvSpPr/>
          <p:nvPr/>
        </p:nvSpPr>
        <p:spPr>
          <a:xfrm>
            <a:off x="4783500" y="1190686"/>
            <a:ext cx="3654821" cy="575573"/>
          </a:xfrm>
          <a:prstGeom prst="roundRect">
            <a:avLst/>
          </a:prstGeom>
          <a:gradFill flip="none" rotWithShape="1">
            <a:gsLst>
              <a:gs pos="0">
                <a:srgbClr val="808183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050" b="1" dirty="0">
                <a:solidFill>
                  <a:srgbClr val="294179"/>
                </a:solidFill>
              </a:rPr>
              <a:t>Nezaposleni, do 730€ osebnega dohodka ali brez osebnih dohodkov, do 730€ dohodkov gospodinjstva, Savinjska in Zasavska regija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D85C74E-70F7-40DE-B8A4-B947FD1DD124}"/>
              </a:ext>
            </a:extLst>
          </p:cNvPr>
          <p:cNvSpPr/>
          <p:nvPr/>
        </p:nvSpPr>
        <p:spPr>
          <a:xfrm>
            <a:off x="4783500" y="3991789"/>
            <a:ext cx="3654821" cy="575573"/>
          </a:xfrm>
          <a:prstGeom prst="roundRect">
            <a:avLst/>
          </a:prstGeom>
          <a:gradFill flip="none" rotWithShape="1">
            <a:gsLst>
              <a:gs pos="0">
                <a:srgbClr val="808183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050" b="1" dirty="0">
                <a:solidFill>
                  <a:srgbClr val="294179"/>
                </a:solidFill>
              </a:rPr>
              <a:t>26 do 35 let, zaposleni, osebni dohodki nad 1.100€, dohodki gospodinjstva nad 2.200€, Podravska, Koroška regija  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5552E1B-FC70-4C76-999C-E255C3F16566}"/>
              </a:ext>
            </a:extLst>
          </p:cNvPr>
          <p:cNvSpPr/>
          <p:nvPr/>
        </p:nvSpPr>
        <p:spPr>
          <a:xfrm>
            <a:off x="4783500" y="1890962"/>
            <a:ext cx="3654821" cy="575573"/>
          </a:xfrm>
          <a:prstGeom prst="roundRect">
            <a:avLst/>
          </a:prstGeom>
          <a:gradFill flip="none" rotWithShape="1">
            <a:gsLst>
              <a:gs pos="0">
                <a:srgbClr val="808183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050" b="1" dirty="0">
                <a:solidFill>
                  <a:srgbClr val="294179"/>
                </a:solidFill>
              </a:rPr>
              <a:t>66 do 75 let, upokojenci, osebni dohodki </a:t>
            </a:r>
            <a:r>
              <a:rPr lang="pl-PL" sz="1050" b="1" dirty="0">
                <a:solidFill>
                  <a:srgbClr val="294179"/>
                </a:solidFill>
              </a:rPr>
              <a:t>nad 365</a:t>
            </a:r>
            <a:r>
              <a:rPr lang="sl-SI" sz="1050" b="1" dirty="0">
                <a:solidFill>
                  <a:srgbClr val="294179"/>
                </a:solidFill>
              </a:rPr>
              <a:t>€</a:t>
            </a:r>
            <a:r>
              <a:rPr lang="pl-PL" sz="1050" b="1" dirty="0">
                <a:solidFill>
                  <a:srgbClr val="294179"/>
                </a:solidFill>
              </a:rPr>
              <a:t> do 730</a:t>
            </a:r>
            <a:r>
              <a:rPr lang="sl-SI" sz="1050" b="1" dirty="0">
                <a:solidFill>
                  <a:srgbClr val="294179"/>
                </a:solidFill>
              </a:rPr>
              <a:t>€</a:t>
            </a:r>
            <a:r>
              <a:rPr lang="pl-PL" sz="1050" b="1" dirty="0">
                <a:solidFill>
                  <a:srgbClr val="294179"/>
                </a:solidFill>
              </a:rPr>
              <a:t>, </a:t>
            </a:r>
            <a:r>
              <a:rPr lang="sl-SI" sz="1050" b="1" dirty="0">
                <a:solidFill>
                  <a:srgbClr val="294179"/>
                </a:solidFill>
              </a:rPr>
              <a:t>dohodki gospodinjstva </a:t>
            </a:r>
            <a:r>
              <a:rPr lang="pl-PL" sz="1050" b="1" dirty="0">
                <a:solidFill>
                  <a:srgbClr val="294179"/>
                </a:solidFill>
              </a:rPr>
              <a:t>nad 730</a:t>
            </a:r>
            <a:r>
              <a:rPr lang="sl-SI" sz="1050" b="1" dirty="0">
                <a:solidFill>
                  <a:srgbClr val="294179"/>
                </a:solidFill>
              </a:rPr>
              <a:t>€</a:t>
            </a:r>
            <a:r>
              <a:rPr lang="pl-PL" sz="1050" b="1" dirty="0">
                <a:solidFill>
                  <a:srgbClr val="294179"/>
                </a:solidFill>
              </a:rPr>
              <a:t> do 2.200</a:t>
            </a:r>
            <a:r>
              <a:rPr lang="sl-SI" sz="1050" b="1" dirty="0">
                <a:solidFill>
                  <a:srgbClr val="294179"/>
                </a:solidFill>
              </a:rPr>
              <a:t>€, Pomurska regija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862B0F7-8F12-44B9-844D-53F8149F48D1}"/>
              </a:ext>
            </a:extLst>
          </p:cNvPr>
          <p:cNvSpPr/>
          <p:nvPr/>
        </p:nvSpPr>
        <p:spPr>
          <a:xfrm>
            <a:off x="4783500" y="2591238"/>
            <a:ext cx="3654821" cy="575573"/>
          </a:xfrm>
          <a:prstGeom prst="roundRect">
            <a:avLst/>
          </a:prstGeom>
          <a:gradFill flip="none" rotWithShape="1">
            <a:gsLst>
              <a:gs pos="0">
                <a:srgbClr val="808183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050" b="1" dirty="0">
                <a:solidFill>
                  <a:srgbClr val="294179"/>
                </a:solidFill>
              </a:rPr>
              <a:t>56 do 65 let, šolajoči, osebni dohodek </a:t>
            </a:r>
            <a:r>
              <a:rPr lang="pl-PL" sz="1050" b="1" dirty="0">
                <a:solidFill>
                  <a:srgbClr val="294179"/>
                </a:solidFill>
              </a:rPr>
              <a:t>nad 730</a:t>
            </a:r>
            <a:r>
              <a:rPr lang="sl-SI" sz="1050" b="1" dirty="0">
                <a:solidFill>
                  <a:srgbClr val="294179"/>
                </a:solidFill>
              </a:rPr>
              <a:t>€ </a:t>
            </a:r>
            <a:r>
              <a:rPr lang="pl-PL" sz="1050" b="1" dirty="0">
                <a:solidFill>
                  <a:srgbClr val="294179"/>
                </a:solidFill>
              </a:rPr>
              <a:t>do 1.100</a:t>
            </a:r>
            <a:r>
              <a:rPr lang="sl-SI" sz="1050" b="1" dirty="0">
                <a:solidFill>
                  <a:srgbClr val="294179"/>
                </a:solidFill>
              </a:rPr>
              <a:t>€, Posavska, Osrednjeslovenska, Primorsko-notranjska regija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78B76E8B-4DB1-45C8-9464-33886AEF1BCE}"/>
              </a:ext>
            </a:extLst>
          </p:cNvPr>
          <p:cNvSpPr/>
          <p:nvPr/>
        </p:nvSpPr>
        <p:spPr>
          <a:xfrm>
            <a:off x="4783500" y="3291514"/>
            <a:ext cx="3654821" cy="575573"/>
          </a:xfrm>
          <a:prstGeom prst="roundRect">
            <a:avLst/>
          </a:prstGeom>
          <a:gradFill flip="none" rotWithShape="1">
            <a:gsLst>
              <a:gs pos="0">
                <a:srgbClr val="808183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050" b="1" dirty="0">
                <a:solidFill>
                  <a:srgbClr val="294179"/>
                </a:solidFill>
              </a:rPr>
              <a:t>18 do 35 let, nezaposleni, šolajoči, osebni dohodek do 365€, dohodek gospodinjstva nad 730€ do 2.200€, Pomurska, Podravska, Dolenjska, Goriška regija</a:t>
            </a:r>
            <a:r>
              <a:rPr lang="pl-PL" sz="1050" b="1" dirty="0">
                <a:solidFill>
                  <a:srgbClr val="294179"/>
                </a:solidFill>
              </a:rPr>
              <a:t>  </a:t>
            </a:r>
            <a:endParaRPr lang="sl-SI" sz="1050" b="1" dirty="0">
              <a:solidFill>
                <a:srgbClr val="294179"/>
              </a:solidFill>
            </a:endParaRPr>
          </a:p>
        </p:txBody>
      </p:sp>
      <p:sp>
        <p:nvSpPr>
          <p:cNvPr id="52" name="TextBox 7">
            <a:extLst>
              <a:ext uri="{FF2B5EF4-FFF2-40B4-BE49-F238E27FC236}">
                <a16:creationId xmlns:a16="http://schemas.microsoft.com/office/drawing/2014/main" id="{DB12F203-4135-4241-A8A1-E9EDEF198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8695" y="501134"/>
            <a:ext cx="14285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sl-SI" sz="1200" dirty="0"/>
              <a:t>Osnova: vsi anketiranci</a:t>
            </a:r>
          </a:p>
          <a:p>
            <a:pPr algn="r"/>
            <a:r>
              <a:rPr lang="sl-SI" sz="1200" dirty="0">
                <a:solidFill>
                  <a:schemeClr val="dk1"/>
                </a:solidFill>
              </a:rPr>
              <a:t>n</a:t>
            </a:r>
            <a:r>
              <a:rPr lang="sl-SI" sz="1200" dirty="0"/>
              <a:t>=622</a:t>
            </a:r>
          </a:p>
        </p:txBody>
      </p:sp>
    </p:spTree>
    <p:extLst>
      <p:ext uri="{BB962C8B-B14F-4D97-AF65-F5344CB8AC3E}">
        <p14:creationId xmlns:p14="http://schemas.microsoft.com/office/powerpoint/2010/main" val="3831518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dirty="0"/>
              <a:t>Nakupovalne navade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3391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75780" y="942975"/>
            <a:ext cx="824356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5779" y="4659649"/>
            <a:ext cx="8243567" cy="0"/>
          </a:xfrm>
          <a:prstGeom prst="line">
            <a:avLst/>
          </a:prstGeom>
          <a:ln w="3175" cmpd="sng">
            <a:solidFill>
              <a:srgbClr val="8081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Vertical Text Placeholder 3"/>
          <p:cNvSpPr>
            <a:spLocks noGrp="1"/>
          </p:cNvSpPr>
          <p:nvPr>
            <p:ph type="body" orient="vert" sz="quarter" idx="4294967295"/>
          </p:nvPr>
        </p:nvSpPr>
        <p:spPr>
          <a:xfrm rot="10800000">
            <a:off x="8712199" y="-2"/>
            <a:ext cx="431735" cy="4661162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533DC791-6BAC-4776-A6C1-AD19F7080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79" y="434975"/>
            <a:ext cx="263514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sz="1600" b="1" dirty="0">
                <a:solidFill>
                  <a:srgbClr val="294179"/>
                </a:solidFill>
              </a:rPr>
              <a:t>Nakupne navade - Preudarnost</a:t>
            </a: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6B6367F6-1C01-4F25-885C-162BFD622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79" y="685800"/>
            <a:ext cx="26422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sz="1200" dirty="0"/>
              <a:t>Delež odgovorov „popolnoma se strinjam“</a:t>
            </a:r>
            <a:endParaRPr lang="sl-SI" sz="1200" dirty="0">
              <a:solidFill>
                <a:srgbClr val="294179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0684CE8-6CF1-4F97-8AFA-BED566BD0930}"/>
              </a:ext>
            </a:extLst>
          </p:cNvPr>
          <p:cNvSpPr txBox="1">
            <a:spLocks/>
          </p:cNvSpPr>
          <p:nvPr/>
        </p:nvSpPr>
        <p:spPr>
          <a:xfrm>
            <a:off x="275779" y="4659649"/>
            <a:ext cx="8243567" cy="369550"/>
          </a:xfrm>
          <a:prstGeom prst="rect">
            <a:avLst/>
          </a:prstGeom>
        </p:spPr>
        <p:txBody>
          <a:bodyPr lIns="0" bIns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b="0" kern="1200">
                <a:solidFill>
                  <a:srgbClr val="29417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200" dirty="0"/>
              <a:t>Prosimo, preberite spodnje trditve v zvezi z vsakodnevnim nakupovanjem hrane, pijače, osebne kozmetike, čistil ipd... V kolikšni meri se strinjate s spodnjimi trditvami?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F3738E46-5150-4155-AD6A-B48DABC5D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1197" y="501134"/>
            <a:ext cx="14260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sl-SI" sz="1200" dirty="0"/>
              <a:t>Osnova: anketiranci po</a:t>
            </a:r>
          </a:p>
          <a:p>
            <a:pPr algn="r"/>
            <a:r>
              <a:rPr lang="sl-SI" sz="1200" dirty="0"/>
              <a:t>časovnih točkah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39A2D2-8E78-4402-BF01-20F2BCE2B9C1}"/>
              </a:ext>
            </a:extLst>
          </p:cNvPr>
          <p:cNvSpPr txBox="1"/>
          <p:nvPr/>
        </p:nvSpPr>
        <p:spPr>
          <a:xfrm>
            <a:off x="7091396" y="1015555"/>
            <a:ext cx="1309227" cy="24414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sl-SI" sz="1000" b="1" dirty="0"/>
              <a:t>primerjava z letom 2019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A1E4AA3-A363-4DF7-AB6F-7CBEDBB51CAE}"/>
              </a:ext>
            </a:extLst>
          </p:cNvPr>
          <p:cNvSpPr/>
          <p:nvPr/>
        </p:nvSpPr>
        <p:spPr>
          <a:xfrm>
            <a:off x="7344000" y="1388463"/>
            <a:ext cx="720000" cy="379562"/>
          </a:xfrm>
          <a:prstGeom prst="ellipse">
            <a:avLst/>
          </a:prstGeom>
          <a:gradFill flip="none" rotWithShape="1">
            <a:gsLst>
              <a:gs pos="0">
                <a:srgbClr val="636463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b="1" dirty="0">
                <a:solidFill>
                  <a:srgbClr val="294179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757D61A-2BFB-4D79-9191-266D5099A4EA}"/>
              </a:ext>
            </a:extLst>
          </p:cNvPr>
          <p:cNvSpPr/>
          <p:nvPr/>
        </p:nvSpPr>
        <p:spPr>
          <a:xfrm>
            <a:off x="7344000" y="4119682"/>
            <a:ext cx="720000" cy="379562"/>
          </a:xfrm>
          <a:prstGeom prst="ellipse">
            <a:avLst/>
          </a:prstGeom>
          <a:gradFill flip="none" rotWithShape="1">
            <a:gsLst>
              <a:gs pos="0">
                <a:srgbClr val="636463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b="1" dirty="0">
                <a:solidFill>
                  <a:srgbClr val="294179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51B2F65-64AB-4545-A5A2-BEE18284F3F6}"/>
              </a:ext>
            </a:extLst>
          </p:cNvPr>
          <p:cNvSpPr/>
          <p:nvPr/>
        </p:nvSpPr>
        <p:spPr>
          <a:xfrm>
            <a:off x="7344000" y="2073607"/>
            <a:ext cx="720000" cy="379562"/>
          </a:xfrm>
          <a:prstGeom prst="ellipse">
            <a:avLst/>
          </a:prstGeom>
          <a:gradFill flip="none" rotWithShape="1">
            <a:gsLst>
              <a:gs pos="0">
                <a:srgbClr val="636463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b="1" dirty="0">
                <a:solidFill>
                  <a:srgbClr val="294179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2FB7628-5C3A-460B-A8C0-7E225F3E9DF0}"/>
              </a:ext>
            </a:extLst>
          </p:cNvPr>
          <p:cNvSpPr/>
          <p:nvPr/>
        </p:nvSpPr>
        <p:spPr>
          <a:xfrm>
            <a:off x="7344000" y="2755632"/>
            <a:ext cx="720000" cy="379562"/>
          </a:xfrm>
          <a:prstGeom prst="ellipse">
            <a:avLst/>
          </a:prstGeom>
          <a:gradFill flip="none" rotWithShape="1">
            <a:gsLst>
              <a:gs pos="0">
                <a:srgbClr val="636463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b="1" dirty="0">
                <a:solidFill>
                  <a:srgbClr val="294179"/>
                </a:solidFill>
                <a:cs typeface="Arial" panose="020B0604020202020204" pitchFamily="34" charset="0"/>
              </a:rPr>
              <a:t>-1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1B196D4-A176-465F-9458-D90AAD375F55}"/>
              </a:ext>
            </a:extLst>
          </p:cNvPr>
          <p:cNvSpPr/>
          <p:nvPr/>
        </p:nvSpPr>
        <p:spPr>
          <a:xfrm>
            <a:off x="7344000" y="3437657"/>
            <a:ext cx="720000" cy="379562"/>
          </a:xfrm>
          <a:prstGeom prst="ellipse">
            <a:avLst/>
          </a:prstGeom>
          <a:gradFill flip="none" rotWithShape="1">
            <a:gsLst>
              <a:gs pos="0">
                <a:srgbClr val="636463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b="1" dirty="0">
                <a:solidFill>
                  <a:srgbClr val="294179"/>
                </a:solidFill>
                <a:cs typeface="Arial" panose="020B0604020202020204" pitchFamily="34" charset="0"/>
              </a:rPr>
              <a:t>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000" y="950809"/>
            <a:ext cx="5669528" cy="37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63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ALICON_COLOURS">
      <a:dk1>
        <a:srgbClr val="294179"/>
      </a:dk1>
      <a:lt1>
        <a:srgbClr val="FFFFFF"/>
      </a:lt1>
      <a:dk2>
        <a:srgbClr val="294179"/>
      </a:dk2>
      <a:lt2>
        <a:srgbClr val="FFFFFF"/>
      </a:lt2>
      <a:accent1>
        <a:srgbClr val="294179"/>
      </a:accent1>
      <a:accent2>
        <a:srgbClr val="606162"/>
      </a:accent2>
      <a:accent3>
        <a:srgbClr val="808183"/>
      </a:accent3>
      <a:accent4>
        <a:srgbClr val="7E285B"/>
      </a:accent4>
      <a:accent5>
        <a:srgbClr val="B38F59"/>
      </a:accent5>
      <a:accent6>
        <a:srgbClr val="649C43"/>
      </a:accent6>
      <a:hlink>
        <a:srgbClr val="808183"/>
      </a:hlink>
      <a:folHlink>
        <a:srgbClr val="80818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94179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 anchor="t">
        <a:no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8517</TotalTime>
  <Words>1270</Words>
  <Application>Microsoft Office PowerPoint</Application>
  <PresentationFormat>On-screen Show (16:9)</PresentationFormat>
  <Paragraphs>230</Paragraphs>
  <Slides>23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Source Sans Pro</vt:lpstr>
      <vt:lpstr>StarSymbol</vt:lpstr>
      <vt:lpstr>Wingdings</vt:lpstr>
      <vt:lpstr>Office Theme</vt:lpstr>
      <vt:lpstr>PowerPoint Presentation</vt:lpstr>
      <vt:lpstr>Metodologija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Krize, trendi, posledice</vt:lpstr>
      <vt:lpstr>Kaj nas čaka jeseni</vt:lpstr>
      <vt:lpstr>PowerPoint Presentation</vt:lpstr>
    </vt:vector>
  </TitlesOfParts>
  <Company>Valicon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Matjaž Robinšak</dc:creator>
  <cp:lastModifiedBy>Andraž Zorko</cp:lastModifiedBy>
  <cp:revision>465</cp:revision>
  <dcterms:created xsi:type="dcterms:W3CDTF">2015-11-05T09:14:32Z</dcterms:created>
  <dcterms:modified xsi:type="dcterms:W3CDTF">2021-06-15T19:46:45Z</dcterms:modified>
</cp:coreProperties>
</file>